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imOCpnQJ84MYBUJaHW+OWe9mD3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B97B86-A29D-4C8F-9FB5-D0A1685245CB}">
  <a:tblStyle styleId="{E6B97B86-A29D-4C8F-9FB5-D0A1685245C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roc-curves-and-precision-recall-curves-for-classification-in-pyth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 name="Shape 31"/>
        <p:cNvGrpSpPr/>
        <p:nvPr/>
      </p:nvGrpSpPr>
      <p:grpSpPr>
        <a:xfrm>
          <a:off x="0" y="0"/>
          <a:ext cx="0" cy="0"/>
          <a:chOff x="0" y="0"/>
          <a:chExt cx="0" cy="0"/>
        </a:xfrm>
      </p:grpSpPr>
      <p:sp>
        <p:nvSpPr>
          <p:cNvPr id="32" name="Google Shape;3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p:txBody>
      </p:sp>
      <p:sp>
        <p:nvSpPr>
          <p:cNvPr id="33" name="Google Shape;33;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Katie</a:t>
            </a:r>
            <a:endParaRPr/>
          </a:p>
          <a:p>
            <a:pPr indent="0" lvl="0" marL="0" marR="0" rtl="0" algn="l">
              <a:lnSpc>
                <a:spcPct val="100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a:t>We chose to use logistic regression because it is able to classify a binary discrete outcome. It is a linear model, but the outcome from the linear model is mapped to a probability between 0 and 1 using the sigmoid function. Then a decision boundary is applied in which probabilities above or equal to the threshold becomes the positive class and below the negative class. The cost function for logistic regression is log loss. Mean squared error used in linear regression cannot be used here because it becomes a non-convex problem. The cost function can be thought of two piecewise functions, the left term is the loss for positive, y=1, observations, while the right term is the loss for negative, y=0, observations. Because we have a large number of features, we used L2 regularization to ensure reasonable generalization of our model to unseen data. The additional regularization term in the cost function penalizes coefficients that become too large. Lastly, because we have an imbalanced dataset, we also tried training the logistic regression with class weights. To do this, we calculate a balancing ratio, here labeled as r, which is the ratio of observations in the majority class (class 0) to the total number of observation. This is added to the cost function and it will penalize incorrect predictions of the minority class more than the majority class.</a:t>
            </a:r>
            <a:endParaRPr/>
          </a:p>
          <a:p>
            <a:pPr indent="0" lvl="0" marL="0" marR="0" rtl="0" algn="l">
              <a:lnSpc>
                <a:spcPct val="100000"/>
              </a:lnSpc>
              <a:spcBef>
                <a:spcPts val="0"/>
              </a:spcBef>
              <a:spcAft>
                <a:spcPts val="0"/>
              </a:spcAft>
              <a:buSzPts val="1400"/>
              <a:buNone/>
            </a:pPr>
            <a:r>
              <a:t/>
            </a:r>
            <a:endParaRPr/>
          </a:p>
          <a:p>
            <a:pPr indent="-285750" lvl="1" marL="914400" rtl="0" algn="l">
              <a:lnSpc>
                <a:spcPct val="90000"/>
              </a:lnSpc>
              <a:spcBef>
                <a:spcPts val="1000"/>
              </a:spcBef>
              <a:spcAft>
                <a:spcPts val="0"/>
              </a:spcAft>
              <a:buClr>
                <a:schemeClr val="dk1"/>
              </a:buClr>
              <a:buSzPts val="900"/>
              <a:buChar char="•"/>
            </a:pPr>
            <a:r>
              <a:rPr lang="en-US" sz="900">
                <a:latin typeface="Century Gothic"/>
                <a:ea typeface="Century Gothic"/>
                <a:cs typeface="Century Gothic"/>
                <a:sym typeface="Century Gothic"/>
              </a:rPr>
              <a:t>better able to capture the shape of the probability distribution</a:t>
            </a:r>
            <a:endParaRPr sz="900">
              <a:latin typeface="Century Gothic"/>
              <a:ea typeface="Century Gothic"/>
              <a:cs typeface="Century Gothic"/>
              <a:sym typeface="Century Gothic"/>
            </a:endParaRPr>
          </a:p>
          <a:p>
            <a:pPr indent="-285750" lvl="1" marL="914400" rtl="0" algn="l">
              <a:lnSpc>
                <a:spcPct val="90000"/>
              </a:lnSpc>
              <a:spcBef>
                <a:spcPts val="1000"/>
              </a:spcBef>
              <a:spcAft>
                <a:spcPts val="0"/>
              </a:spcAft>
              <a:buClr>
                <a:schemeClr val="dk1"/>
              </a:buClr>
              <a:buSzPts val="900"/>
              <a:buChar char="•"/>
            </a:pPr>
            <a:r>
              <a:rPr lang="en-US" sz="900">
                <a:latin typeface="Century Gothic"/>
                <a:ea typeface="Century Gothic"/>
                <a:cs typeface="Century Gothic"/>
                <a:sym typeface="Century Gothic"/>
              </a:rPr>
              <a:t>binary outcome</a:t>
            </a:r>
            <a:endParaRPr sz="900">
              <a:latin typeface="Century Gothic"/>
              <a:ea typeface="Century Gothic"/>
              <a:cs typeface="Century Gothic"/>
              <a:sym typeface="Century Gothic"/>
            </a:endParaRPr>
          </a:p>
          <a:p>
            <a:pPr indent="-285750" lvl="1" marL="914400" rtl="0" algn="l">
              <a:lnSpc>
                <a:spcPct val="90000"/>
              </a:lnSpc>
              <a:spcBef>
                <a:spcPts val="1000"/>
              </a:spcBef>
              <a:spcAft>
                <a:spcPts val="0"/>
              </a:spcAft>
              <a:buClr>
                <a:schemeClr val="dk1"/>
              </a:buClr>
              <a:buSzPts val="900"/>
              <a:buChar char="•"/>
            </a:pPr>
            <a:r>
              <a:rPr lang="en-US" sz="900">
                <a:latin typeface="Century Gothic"/>
                <a:ea typeface="Century Gothic"/>
                <a:cs typeface="Century Gothic"/>
                <a:sym typeface="Century Gothic"/>
              </a:rPr>
              <a:t>Optimize with Gradient Descent</a:t>
            </a:r>
            <a:endParaRPr sz="900">
              <a:latin typeface="Century Gothic"/>
              <a:ea typeface="Century Gothic"/>
              <a:cs typeface="Century Gothic"/>
              <a:sym typeface="Century Gothic"/>
            </a:endParaRPr>
          </a:p>
          <a:p>
            <a:pPr indent="-285750" lvl="1" marL="914400" rtl="0" algn="l">
              <a:lnSpc>
                <a:spcPct val="90000"/>
              </a:lnSpc>
              <a:spcBef>
                <a:spcPts val="1000"/>
              </a:spcBef>
              <a:spcAft>
                <a:spcPts val="0"/>
              </a:spcAft>
              <a:buClr>
                <a:schemeClr val="dk1"/>
              </a:buClr>
              <a:buSzPts val="900"/>
              <a:buChar char="•"/>
            </a:pPr>
            <a:r>
              <a:rPr lang="en-US" sz="900">
                <a:latin typeface="Century Gothic"/>
                <a:ea typeface="Century Gothic"/>
                <a:cs typeface="Century Gothic"/>
                <a:sym typeface="Century Gothic"/>
              </a:rPr>
              <a:t>Train with Class Weights</a:t>
            </a:r>
            <a:endParaRPr sz="900">
              <a:latin typeface="Century Gothic"/>
              <a:ea typeface="Century Gothic"/>
              <a:cs typeface="Century Gothic"/>
              <a:sym typeface="Century Gothic"/>
            </a:endParaRPr>
          </a:p>
          <a:p>
            <a:pPr indent="-285750" lvl="1" marL="914400" rtl="0" algn="l">
              <a:lnSpc>
                <a:spcPct val="90000"/>
              </a:lnSpc>
              <a:spcBef>
                <a:spcPts val="1000"/>
              </a:spcBef>
              <a:spcAft>
                <a:spcPts val="0"/>
              </a:spcAft>
              <a:buClr>
                <a:schemeClr val="dk1"/>
              </a:buClr>
              <a:buSzPts val="900"/>
              <a:buChar char="•"/>
            </a:pPr>
            <a:r>
              <a:rPr lang="en-US" sz="900">
                <a:latin typeface="Century Gothic"/>
                <a:ea typeface="Century Gothic"/>
                <a:cs typeface="Century Gothic"/>
                <a:sym typeface="Century Gothic"/>
              </a:rPr>
              <a:t>MapReduce implementation on toy example</a:t>
            </a:r>
            <a:endParaRPr sz="900">
              <a:latin typeface="Century Gothic"/>
              <a:ea typeface="Century Gothic"/>
              <a:cs typeface="Century Gothic"/>
              <a:sym typeface="Century Gothic"/>
            </a:endParaRPr>
          </a:p>
        </p:txBody>
      </p:sp>
      <p:sp>
        <p:nvSpPr>
          <p:cNvPr id="106" name="Google Shape;10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Katie</a:t>
            </a:r>
            <a:endParaRPr/>
          </a:p>
          <a:p>
            <a:pPr indent="0" lvl="0" marL="0" rtl="0" algn="l">
              <a:lnSpc>
                <a:spcPct val="100000"/>
              </a:lnSpc>
              <a:spcBef>
                <a:spcPts val="0"/>
              </a:spcBef>
              <a:spcAft>
                <a:spcPts val="0"/>
              </a:spcAft>
              <a:buSzPts val="1400"/>
              <a:buNone/>
            </a:pPr>
            <a:r>
              <a:t/>
            </a:r>
            <a:endParaRPr/>
          </a:p>
          <a:p>
            <a:pPr indent="0" lvl="0" marL="0" rtl="0" algn="l">
              <a:lnSpc>
                <a:spcPct val="115000"/>
              </a:lnSpc>
              <a:spcBef>
                <a:spcPts val="0"/>
              </a:spcBef>
              <a:spcAft>
                <a:spcPts val="0"/>
              </a:spcAft>
              <a:buSzPts val="1400"/>
              <a:buNone/>
            </a:pPr>
            <a:r>
              <a:rPr lang="en-US"/>
              <a:t>Based on our EDA analysis that Thanh has described earlier, we built a pipeline to do a number of preprocessing steps before we get to logistic regression with regularization and class weights. First, we convert numeric features to categorical features. Then, we dropped the 3 features that we found did not have differing distributions for the 10 top categories of each class. Next, for 7 of the features with an extreme number of unique values, we kept only the top 10,000 categories, and combined the rest into a new recoded category. We then imputed any missing values to take on the most common value for that feature. In the case that the missing values were the most common value, they would take on a new category which we labeled with the string “empty”. From there, we applied one hot encoding to transform the categories of each feature to new columns, while omitting the last category. Although we did not necessarily need to since our data was all categorical data and is now entirely one hot encoded with 0 and 1s, in the case that numeric data were added in the future, we would need to scale the data for regularization. We chose maximum absolute scaling because it is able to preserve the sparse representation of our dataset and allow us to store the data with less memory. Once these steps have been performed, we are now able to begin modeling using logistic regression.</a:t>
            </a:r>
            <a:endParaRPr/>
          </a:p>
        </p:txBody>
      </p:sp>
      <p:sp>
        <p:nvSpPr>
          <p:cNvPr id="121" name="Google Shape;121;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a:t>Teddy</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Model performance metrics were one of the key parts of our analysis. We had to consider a variety of metrics, but we ended up choosing to use the precision-recall curve plot. The precision-recall curve works effectively on imbalanced data sets and we can tune our model by adjusting our recall to determine an acceptable precision. In short, it met the trade-off between the true positive rate and the positive predictive value for CTR prediction</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We also considered the ROC curve which has some similarities to the Precision-REcall curve. It would have assisted in the use of defining a threshold by which we can define our model and then we could have tuned the threshold to determine how many false positives we can tolerate in order to increase the number of true positives that we capture. In relation to CTR, this translated to would focus our efforts to more advertising dollars on the individuals that they will click on the ads.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Making the decision between precision-recall and the ROC curve required us to do research and every article we’ve found seemed to support our conclusions that the Precision-Recall curve is an alternative to ROC curves for tasks with a large skew in class distribution since they can show us future classification performance by evaluating the fraction of true positives among positive predictions.</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We also considered other metrics. Next slide.</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2"/>
              </a:rPr>
              <a:t>https://machinelearningmastery.com/roc-curves-and-precision-recall-curves-for-classification-in-python/</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add model PR curve when ready</a:t>
            </a:r>
            <a:endParaRPr sz="1000"/>
          </a:p>
          <a:p>
            <a:pPr indent="-292100" lvl="1" marL="914400" rtl="0" algn="l">
              <a:lnSpc>
                <a:spcPct val="90000"/>
              </a:lnSpc>
              <a:spcBef>
                <a:spcPts val="1000"/>
              </a:spcBef>
              <a:spcAft>
                <a:spcPts val="0"/>
              </a:spcAft>
              <a:buClr>
                <a:schemeClr val="dk1"/>
              </a:buClr>
              <a:buSzPts val="1000"/>
              <a:buFont typeface="Calibri"/>
              <a:buChar char="•"/>
            </a:pPr>
            <a:r>
              <a:rPr lang="en-US" sz="1000"/>
              <a:t>score = area under the curve</a:t>
            </a:r>
            <a:endParaRPr sz="1000"/>
          </a:p>
          <a:p>
            <a:pPr indent="-292100" lvl="1" marL="914400" rtl="0" algn="l">
              <a:lnSpc>
                <a:spcPct val="90000"/>
              </a:lnSpc>
              <a:spcBef>
                <a:spcPts val="1000"/>
              </a:spcBef>
              <a:spcAft>
                <a:spcPts val="0"/>
              </a:spcAft>
              <a:buClr>
                <a:schemeClr val="dk1"/>
              </a:buClr>
              <a:buSzPts val="1000"/>
              <a:buFont typeface="Calibri"/>
              <a:buChar char="•"/>
            </a:pPr>
            <a:r>
              <a:rPr lang="en-US" sz="1000"/>
              <a:t>plots recall (independent variable) relative to precision (dependent variable)</a:t>
            </a:r>
            <a:endParaRPr sz="1000"/>
          </a:p>
          <a:p>
            <a:pPr indent="-292100" lvl="2" marL="1371600" rtl="0" algn="l">
              <a:lnSpc>
                <a:spcPct val="90000"/>
              </a:lnSpc>
              <a:spcBef>
                <a:spcPts val="1000"/>
              </a:spcBef>
              <a:spcAft>
                <a:spcPts val="0"/>
              </a:spcAft>
              <a:buClr>
                <a:schemeClr val="dk1"/>
              </a:buClr>
              <a:buSzPts val="1000"/>
              <a:buFont typeface="Calibri"/>
              <a:buChar char="•"/>
            </a:pPr>
            <a:r>
              <a:rPr lang="en-US" sz="1000"/>
              <a:t>can tune our model by adjusting our recall to determine what precision we would accept</a:t>
            </a:r>
            <a:endParaRPr sz="1000"/>
          </a:p>
          <a:p>
            <a:pPr indent="-292100" lvl="1" marL="914400" rtl="0" algn="l">
              <a:lnSpc>
                <a:spcPct val="90000"/>
              </a:lnSpc>
              <a:spcBef>
                <a:spcPts val="500"/>
              </a:spcBef>
              <a:spcAft>
                <a:spcPts val="0"/>
              </a:spcAft>
              <a:buClr>
                <a:schemeClr val="dk1"/>
              </a:buClr>
              <a:buSzPts val="1000"/>
              <a:buFont typeface="Calibri"/>
              <a:buChar char="•"/>
            </a:pPr>
            <a:r>
              <a:rPr lang="en-US" sz="1000"/>
              <a:t>well suited to deal with an imbalanced data set</a:t>
            </a:r>
            <a:endParaRPr sz="1000"/>
          </a:p>
        </p:txBody>
      </p:sp>
      <p:sp>
        <p:nvSpPr>
          <p:cNvPr id="128" name="Google Shape;12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000"/>
              <a:t>Teddy</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Due to class imbalances, we did not use accuracy as a good measure. Precision alone would be able to help us correctly identify when someone would click on an ad, but wouldn’t be able to capture all of the other clicks they may be making on a web page. Recall was also considered, as a high recall score would identify all of the ads being clicked on, but we were worried that wouldn’t capture the right amount of precision. Then we considered the F1 score to balance the trade-off between precision and recall. The f-1 score calculates the harmonic mean between precision and recall and is more specific for the model’s specific probability threshold, which doesn’t tell us the same thing as the area under curve. Hence why we went with area under curve Precision-Recall curve.</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Next slide.</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lang="en-US" sz="1000"/>
              <a:t>include ROC curve pic of our model when ready</a:t>
            </a:r>
            <a:endParaRPr sz="1000"/>
          </a:p>
          <a:p>
            <a:pPr indent="-292100" lvl="1" marL="914400" rtl="0" algn="l">
              <a:lnSpc>
                <a:spcPct val="90000"/>
              </a:lnSpc>
              <a:spcBef>
                <a:spcPts val="1000"/>
              </a:spcBef>
              <a:spcAft>
                <a:spcPts val="0"/>
              </a:spcAft>
              <a:buClr>
                <a:schemeClr val="dk1"/>
              </a:buClr>
              <a:buSzPts val="1000"/>
              <a:buFont typeface="Calibri"/>
              <a:buChar char="•"/>
            </a:pPr>
            <a:r>
              <a:rPr lang="en-US" sz="1000"/>
              <a:t>score = area under the curve</a:t>
            </a:r>
            <a:endParaRPr sz="1000"/>
          </a:p>
          <a:p>
            <a:pPr indent="-292100" lvl="1" marL="914400" rtl="0" algn="l">
              <a:lnSpc>
                <a:spcPct val="90000"/>
              </a:lnSpc>
              <a:spcBef>
                <a:spcPts val="1000"/>
              </a:spcBef>
              <a:spcAft>
                <a:spcPts val="0"/>
              </a:spcAft>
              <a:buClr>
                <a:schemeClr val="dk1"/>
              </a:buClr>
              <a:buSzPts val="1000"/>
              <a:buFont typeface="Calibri"/>
              <a:buChar char="•"/>
            </a:pPr>
            <a:r>
              <a:rPr lang="en-US" sz="1000"/>
              <a:t>plots False Positive Rate relative to True Positive Rate</a:t>
            </a:r>
            <a:endParaRPr sz="1000"/>
          </a:p>
          <a:p>
            <a:pPr indent="-292100" lvl="2" marL="1371600" rtl="0" algn="l">
              <a:lnSpc>
                <a:spcPct val="90000"/>
              </a:lnSpc>
              <a:spcBef>
                <a:spcPts val="1000"/>
              </a:spcBef>
              <a:spcAft>
                <a:spcPts val="0"/>
              </a:spcAft>
              <a:buClr>
                <a:schemeClr val="dk1"/>
              </a:buClr>
              <a:buSzPts val="1000"/>
              <a:buFont typeface="Calibri"/>
              <a:buChar char="•"/>
            </a:pPr>
            <a:r>
              <a:rPr lang="en-US" sz="1000"/>
              <a:t>can tune the threshold to determine how many false positives we can tolerate in order to increase the number of true positives that we capture</a:t>
            </a:r>
            <a:endParaRPr sz="1000"/>
          </a:p>
          <a:p>
            <a:pPr indent="-292100" lvl="2" marL="1371600" rtl="0" algn="l">
              <a:lnSpc>
                <a:spcPct val="90000"/>
              </a:lnSpc>
              <a:spcBef>
                <a:spcPts val="1000"/>
              </a:spcBef>
              <a:spcAft>
                <a:spcPts val="0"/>
              </a:spcAft>
              <a:buClr>
                <a:schemeClr val="dk1"/>
              </a:buClr>
              <a:buSzPts val="1000"/>
              <a:buFont typeface="Calibri"/>
              <a:buChar char="•"/>
            </a:pPr>
            <a:r>
              <a:rPr lang="en-US" sz="1000"/>
              <a:t>could focus more effort and advertising dollars on the individuals that we are very confident that they will click</a:t>
            </a:r>
            <a:endParaRPr sz="1000"/>
          </a:p>
          <a:p>
            <a:pPr indent="0" lvl="0" marL="0" rtl="0" algn="l">
              <a:lnSpc>
                <a:spcPct val="100000"/>
              </a:lnSpc>
              <a:spcBef>
                <a:spcPts val="0"/>
              </a:spcBef>
              <a:spcAft>
                <a:spcPts val="0"/>
              </a:spcAft>
              <a:buSzPts val="1400"/>
              <a:buNone/>
            </a:pPr>
            <a:r>
              <a:t/>
            </a:r>
            <a:endParaRPr sz="1000"/>
          </a:p>
        </p:txBody>
      </p:sp>
      <p:sp>
        <p:nvSpPr>
          <p:cNvPr id="139" name="Google Shape;13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148" name="Google Shape;14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156" name="Google Shape;156;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186" name="Google Shape;18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194" name="Google Shape;19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 name="Shape 38"/>
        <p:cNvGrpSpPr/>
        <p:nvPr/>
      </p:nvGrpSpPr>
      <p:grpSpPr>
        <a:xfrm>
          <a:off x="0" y="0"/>
          <a:ext cx="0" cy="0"/>
          <a:chOff x="0" y="0"/>
          <a:chExt cx="0" cy="0"/>
        </a:xfrm>
      </p:grpSpPr>
      <p:sp>
        <p:nvSpPr>
          <p:cNvPr id="39" name="Google Shape;3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Thanh</a:t>
            </a:r>
            <a:endParaRPr/>
          </a:p>
        </p:txBody>
      </p:sp>
      <p:sp>
        <p:nvSpPr>
          <p:cNvPr id="41" name="Google Shape;41;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202" name="Google Shape;202;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Brent</a:t>
            </a:r>
            <a:endParaRPr/>
          </a:p>
        </p:txBody>
      </p:sp>
      <p:sp>
        <p:nvSpPr>
          <p:cNvPr id="211" name="Google Shape;211;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p:txBody>
      </p:sp>
      <p:sp>
        <p:nvSpPr>
          <p:cNvPr id="225" name="Google Shape;22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Katie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32" name="Google Shape;232;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Teddy</a:t>
            </a:r>
            <a:endParaRPr/>
          </a:p>
        </p:txBody>
      </p:sp>
      <p:sp>
        <p:nvSpPr>
          <p:cNvPr id="240" name="Google Shape;24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 EDA to explain how we make algorithm scalable</a:t>
            </a:r>
            <a:endParaRPr/>
          </a:p>
        </p:txBody>
      </p:sp>
      <p:sp>
        <p:nvSpPr>
          <p:cNvPr id="48" name="Google Shape;4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 EDA to explain how we make algorithm scalable</a:t>
            </a:r>
            <a:endParaRPr/>
          </a:p>
        </p:txBody>
      </p:sp>
      <p:sp>
        <p:nvSpPr>
          <p:cNvPr id="55" name="Google Shape;5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c497422ab_1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 EDA to explain how we make algorithm scalable</a:t>
            </a:r>
            <a:endParaRPr/>
          </a:p>
        </p:txBody>
      </p:sp>
      <p:sp>
        <p:nvSpPr>
          <p:cNvPr id="63" name="Google Shape;63;g6c497422ab_16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c497422ab_16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use EDA to explain how we make algorithm scalable</a:t>
            </a:r>
            <a:endParaRPr/>
          </a:p>
        </p:txBody>
      </p:sp>
      <p:sp>
        <p:nvSpPr>
          <p:cNvPr id="71" name="Google Shape;71;g6c497422ab_16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Thanh</a:t>
            </a:r>
            <a:endParaRPr/>
          </a:p>
          <a:p>
            <a:pPr indent="0" lvl="0" marL="0" rtl="0" algn="l">
              <a:lnSpc>
                <a:spcPct val="100000"/>
              </a:lnSpc>
              <a:spcBef>
                <a:spcPts val="0"/>
              </a:spcBef>
              <a:spcAft>
                <a:spcPts val="0"/>
              </a:spcAft>
              <a:buSzPts val="1400"/>
              <a:buNone/>
            </a:pPr>
            <a:r>
              <a:t/>
            </a:r>
            <a:endParaRPr/>
          </a:p>
        </p:txBody>
      </p:sp>
      <p:sp>
        <p:nvSpPr>
          <p:cNvPr id="80" name="Google Shape;8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Thanh</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90" name="Google Shape;9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Thanh</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98" name="Google Shape;9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7" name="Shape 17"/>
        <p:cNvGrpSpPr/>
        <p:nvPr/>
      </p:nvGrpSpPr>
      <p:grpSpPr>
        <a:xfrm>
          <a:off x="0" y="0"/>
          <a:ext cx="0" cy="0"/>
          <a:chOff x="0" y="0"/>
          <a:chExt cx="0" cy="0"/>
        </a:xfrm>
      </p:grpSpPr>
      <p:pic>
        <p:nvPicPr>
          <p:cNvPr id="18" name="Google Shape;18;p26"/>
          <p:cNvPicPr preferRelativeResize="0"/>
          <p:nvPr/>
        </p:nvPicPr>
        <p:blipFill rotWithShape="1">
          <a:blip r:embed="rId2">
            <a:alphaModFix/>
          </a:blip>
          <a:srcRect b="0" l="0" r="0" t="0"/>
          <a:stretch/>
        </p:blipFill>
        <p:spPr>
          <a:xfrm>
            <a:off x="3274143" y="9"/>
            <a:ext cx="6716880" cy="6857991"/>
          </a:xfrm>
          <a:prstGeom prst="rect">
            <a:avLst/>
          </a:prstGeom>
          <a:noFill/>
          <a:ln>
            <a:noFill/>
          </a:ln>
        </p:spPr>
      </p:pic>
      <p:sp>
        <p:nvSpPr>
          <p:cNvPr id="19" name="Google Shape;19;p26"/>
          <p:cNvSpPr/>
          <p:nvPr/>
        </p:nvSpPr>
        <p:spPr>
          <a:xfrm>
            <a:off x="0" y="0"/>
            <a:ext cx="3274143" cy="685799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26"/>
          <p:cNvSpPr/>
          <p:nvPr/>
        </p:nvSpPr>
        <p:spPr>
          <a:xfrm>
            <a:off x="0" y="5029200"/>
            <a:ext cx="4243388" cy="671513"/>
          </a:xfrm>
          <a:prstGeom prst="homePlate">
            <a:avLst>
              <a:gd fmla="val 50000" name="adj"/>
            </a:avLst>
          </a:prstGeom>
          <a:solidFill>
            <a:srgbClr val="99391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26"/>
          <p:cNvSpPr txBox="1"/>
          <p:nvPr>
            <p:ph type="ctrTitle"/>
          </p:nvPr>
        </p:nvSpPr>
        <p:spPr>
          <a:xfrm>
            <a:off x="232258" y="1495811"/>
            <a:ext cx="3778871" cy="311481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6"/>
          <p:cNvSpPr txBox="1"/>
          <p:nvPr>
            <p:ph idx="1" type="subTitle"/>
          </p:nvPr>
        </p:nvSpPr>
        <p:spPr>
          <a:xfrm>
            <a:off x="232257" y="5090059"/>
            <a:ext cx="3778871" cy="5442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1000"/>
              </a:spcBef>
              <a:spcAft>
                <a:spcPts val="0"/>
              </a:spcAft>
              <a:buClr>
                <a:schemeClr val="dk1"/>
              </a:buClr>
              <a:buSzPts val="2800"/>
              <a:buNone/>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23" name="Shape 23"/>
        <p:cNvGrpSpPr/>
        <p:nvPr/>
      </p:nvGrpSpPr>
      <p:grpSpPr>
        <a:xfrm>
          <a:off x="0" y="0"/>
          <a:ext cx="0" cy="0"/>
          <a:chOff x="0" y="0"/>
          <a:chExt cx="0" cy="0"/>
        </a:xfrm>
      </p:grpSpPr>
      <p:sp>
        <p:nvSpPr>
          <p:cNvPr id="24" name="Google Shape;24;p27"/>
          <p:cNvSpPr/>
          <p:nvPr/>
        </p:nvSpPr>
        <p:spPr>
          <a:xfrm>
            <a:off x="0" y="984738"/>
            <a:ext cx="314325" cy="58732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 name="Google Shape;25;p27"/>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7"/>
          <p:cNvSpPr txBox="1"/>
          <p:nvPr>
            <p:ph idx="1" type="body"/>
          </p:nvPr>
        </p:nvSpPr>
        <p:spPr>
          <a:xfrm>
            <a:off x="628649" y="1825625"/>
            <a:ext cx="8215313"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7"/>
          <p:cNvSpPr txBox="1"/>
          <p:nvPr>
            <p:ph idx="10" type="dt"/>
          </p:nvPr>
        </p:nvSpPr>
        <p:spPr>
          <a:xfrm>
            <a:off x="814393"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7"/>
          <p:cNvSpPr txBox="1"/>
          <p:nvPr>
            <p:ph idx="11" type="ftr"/>
          </p:nvPr>
        </p:nvSpPr>
        <p:spPr>
          <a:xfrm>
            <a:off x="3214693"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7"/>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27"/>
          <p:cNvSpPr/>
          <p:nvPr/>
        </p:nvSpPr>
        <p:spPr>
          <a:xfrm>
            <a:off x="-3" y="1"/>
            <a:ext cx="314325" cy="5011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5"/>
          <p:cNvSpPr txBox="1"/>
          <p:nvPr>
            <p:ph idx="1" type="body"/>
          </p:nvPr>
        </p:nvSpPr>
        <p:spPr>
          <a:xfrm>
            <a:off x="628649" y="1825625"/>
            <a:ext cx="8215313"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814393"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3214693"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5"/>
          <p:cNvSpPr/>
          <p:nvPr/>
        </p:nvSpPr>
        <p:spPr>
          <a:xfrm>
            <a:off x="0" y="0"/>
            <a:ext cx="285750" cy="6858000"/>
          </a:xfrm>
          <a:prstGeom prst="rect">
            <a:avLst/>
          </a:prstGeom>
          <a:solidFill>
            <a:srgbClr val="756F5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 name="Google Shape;16;p25"/>
          <p:cNvSpPr/>
          <p:nvPr/>
        </p:nvSpPr>
        <p:spPr>
          <a:xfrm>
            <a:off x="-1" y="500063"/>
            <a:ext cx="1628775" cy="471488"/>
          </a:xfrm>
          <a:prstGeom prst="homePlate">
            <a:avLst>
              <a:gd fmla="val 50000" name="adj"/>
            </a:avLst>
          </a:prstGeom>
          <a:solidFill>
            <a:srgbClr val="99391E"/>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brentbiseda@berkeley.edu" TargetMode="External"/><Relationship Id="rId4" Type="http://schemas.openxmlformats.org/officeDocument/2006/relationships/hyperlink" Target="mailto:theodorefong@berkeley.edu" TargetMode="External"/><Relationship Id="rId5" Type="http://schemas.openxmlformats.org/officeDocument/2006/relationships/hyperlink" Target="mailto:thanh@berkeley.edu" TargetMode="External"/><Relationship Id="rId6" Type="http://schemas.openxmlformats.org/officeDocument/2006/relationships/hyperlink" Target="mailto:kmo@berkeley.edu" TargetMode="External"/><Relationship Id="rId7"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 name="Shape 34"/>
        <p:cNvGrpSpPr/>
        <p:nvPr/>
      </p:nvGrpSpPr>
      <p:grpSpPr>
        <a:xfrm>
          <a:off x="0" y="0"/>
          <a:ext cx="0" cy="0"/>
          <a:chOff x="0" y="0"/>
          <a:chExt cx="0" cy="0"/>
        </a:xfrm>
      </p:grpSpPr>
      <p:sp>
        <p:nvSpPr>
          <p:cNvPr id="35" name="Google Shape;35;p1"/>
          <p:cNvSpPr txBox="1"/>
          <p:nvPr>
            <p:ph idx="1" type="subTitle"/>
          </p:nvPr>
        </p:nvSpPr>
        <p:spPr>
          <a:xfrm>
            <a:off x="211669" y="5075102"/>
            <a:ext cx="3778871" cy="61708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EFFFF"/>
              </a:buClr>
              <a:buSzPts val="1600"/>
              <a:buNone/>
            </a:pPr>
            <a:r>
              <a:rPr lang="en-US" sz="2000">
                <a:solidFill>
                  <a:srgbClr val="FEFFFF"/>
                </a:solidFill>
              </a:rPr>
              <a:t>Brent Biseda, Katie Mo, </a:t>
            </a:r>
            <a:endParaRPr/>
          </a:p>
          <a:p>
            <a:pPr indent="0" lvl="0" marL="0" rtl="0" algn="l">
              <a:lnSpc>
                <a:spcPct val="90000"/>
              </a:lnSpc>
              <a:spcBef>
                <a:spcPts val="0"/>
              </a:spcBef>
              <a:spcAft>
                <a:spcPts val="0"/>
              </a:spcAft>
              <a:buClr>
                <a:srgbClr val="FEFFFF"/>
              </a:buClr>
              <a:buSzPts val="1600"/>
              <a:buNone/>
            </a:pPr>
            <a:r>
              <a:rPr lang="en-US" sz="2000">
                <a:solidFill>
                  <a:srgbClr val="FEFFFF"/>
                </a:solidFill>
              </a:rPr>
              <a:t>Teddy Fong, Thanh Le</a:t>
            </a:r>
            <a:endParaRPr sz="2000"/>
          </a:p>
        </p:txBody>
      </p:sp>
      <p:sp>
        <p:nvSpPr>
          <p:cNvPr id="36" name="Google Shape;36;p1"/>
          <p:cNvSpPr txBox="1"/>
          <p:nvPr>
            <p:ph type="ctrTitle"/>
          </p:nvPr>
        </p:nvSpPr>
        <p:spPr>
          <a:xfrm>
            <a:off x="211700" y="981075"/>
            <a:ext cx="3778800" cy="3177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US" sz="3959">
                <a:solidFill>
                  <a:schemeClr val="lt1"/>
                </a:solidFill>
              </a:rPr>
              <a:t>Click Through Rate Prediction</a:t>
            </a:r>
            <a:br>
              <a:rPr b="1" lang="en-US" sz="3959">
                <a:solidFill>
                  <a:schemeClr val="lt1"/>
                </a:solidFill>
              </a:rPr>
            </a:br>
            <a:br>
              <a:rPr lang="en-US" sz="3600">
                <a:solidFill>
                  <a:schemeClr val="lt1"/>
                </a:solidFill>
              </a:rPr>
            </a:br>
            <a:br>
              <a:rPr lang="en-US" sz="3600">
                <a:solidFill>
                  <a:schemeClr val="lt1"/>
                </a:solidFill>
              </a:rPr>
            </a:br>
            <a:r>
              <a:rPr lang="en-US" sz="1440">
                <a:solidFill>
                  <a:schemeClr val="lt1"/>
                </a:solidFill>
              </a:rPr>
              <a:t>W261 – Section 4</a:t>
            </a:r>
            <a:br>
              <a:rPr lang="en-US" sz="1440">
                <a:solidFill>
                  <a:schemeClr val="lt1"/>
                </a:solidFill>
              </a:rPr>
            </a:br>
            <a:r>
              <a:rPr lang="en-US" sz="1440">
                <a:solidFill>
                  <a:schemeClr val="lt1"/>
                </a:solidFill>
              </a:rPr>
              <a:t>Fall 2019</a:t>
            </a:r>
            <a:br>
              <a:rPr lang="en-US" sz="1440">
                <a:solidFill>
                  <a:schemeClr val="lt1"/>
                </a:solidFill>
              </a:rPr>
            </a:br>
            <a:r>
              <a:rPr lang="en-US" sz="1440">
                <a:solidFill>
                  <a:schemeClr val="lt1"/>
                </a:solidFill>
              </a:rPr>
              <a:t>Team 21</a:t>
            </a:r>
            <a:endParaRPr sz="3959">
              <a:solidFill>
                <a:schemeClr val="lt1"/>
              </a:solidFill>
            </a:endParaRPr>
          </a:p>
        </p:txBody>
      </p:sp>
      <p:sp>
        <p:nvSpPr>
          <p:cNvPr id="37" name="Google Shape;37;p1"/>
          <p:cNvSpPr txBox="1"/>
          <p:nvPr/>
        </p:nvSpPr>
        <p:spPr>
          <a:xfrm>
            <a:off x="5297865" y="6642556"/>
            <a:ext cx="2639505"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https://exec-ed.berkeley.edu/course/joint-certificate/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9"/>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Logistic Regression</a:t>
            </a:r>
            <a:endParaRPr/>
          </a:p>
        </p:txBody>
      </p:sp>
      <p:sp>
        <p:nvSpPr>
          <p:cNvPr id="109" name="Google Shape;109;p9"/>
          <p:cNvSpPr txBox="1"/>
          <p:nvPr>
            <p:ph idx="1" type="body"/>
          </p:nvPr>
        </p:nvSpPr>
        <p:spPr>
          <a:xfrm>
            <a:off x="704850" y="1546225"/>
            <a:ext cx="8215200" cy="4886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400"/>
              <a:t>Linear model:</a:t>
            </a:r>
            <a:endParaRPr sz="2400"/>
          </a:p>
          <a:p>
            <a:pPr indent="0" lvl="0" marL="91440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SzPts val="1800"/>
              <a:buNone/>
            </a:pPr>
            <a:r>
              <a:rPr lang="en-US" sz="2400"/>
              <a:t>Sigmoid function: </a:t>
            </a:r>
            <a:endParaRPr sz="2400"/>
          </a:p>
          <a:p>
            <a:pPr indent="0" lvl="0" marL="1371600" rtl="0" algn="l">
              <a:lnSpc>
                <a:spcPct val="90000"/>
              </a:lnSpc>
              <a:spcBef>
                <a:spcPts val="1000"/>
              </a:spcBef>
              <a:spcAft>
                <a:spcPts val="0"/>
              </a:spcAft>
              <a:buSzPts val="1800"/>
              <a:buNone/>
            </a:pPr>
            <a:r>
              <a:t/>
            </a:r>
            <a:endParaRPr sz="2400"/>
          </a:p>
          <a:p>
            <a:pPr indent="0" lvl="0" marL="0" rtl="0" algn="l">
              <a:lnSpc>
                <a:spcPct val="90000"/>
              </a:lnSpc>
              <a:spcBef>
                <a:spcPts val="1000"/>
              </a:spcBef>
              <a:spcAft>
                <a:spcPts val="0"/>
              </a:spcAft>
              <a:buClr>
                <a:schemeClr val="dk1"/>
              </a:buClr>
              <a:buSzPts val="1100"/>
              <a:buFont typeface="Arial"/>
              <a:buNone/>
            </a:pPr>
            <a:r>
              <a:rPr lang="en-US" sz="2400"/>
              <a:t>Cost function: </a:t>
            </a:r>
            <a:endParaRPr sz="2400"/>
          </a:p>
          <a:p>
            <a:pPr indent="0" lvl="0" marL="0" rtl="0" algn="l">
              <a:lnSpc>
                <a:spcPct val="90000"/>
              </a:lnSpc>
              <a:spcBef>
                <a:spcPts val="1000"/>
              </a:spcBef>
              <a:spcAft>
                <a:spcPts val="0"/>
              </a:spcAft>
              <a:buClr>
                <a:schemeClr val="dk1"/>
              </a:buClr>
              <a:buSzPts val="1800"/>
              <a:buNone/>
            </a:pPr>
            <a:r>
              <a:t/>
            </a:r>
            <a:endParaRPr/>
          </a:p>
        </p:txBody>
      </p:sp>
      <p:sp>
        <p:nvSpPr>
          <p:cNvPr id="110" name="Google Shape;110;p9"/>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11" name="Google Shape;111;p9"/>
          <p:cNvPicPr preferRelativeResize="0"/>
          <p:nvPr/>
        </p:nvPicPr>
        <p:blipFill rotWithShape="1">
          <a:blip r:embed="rId3">
            <a:alphaModFix/>
          </a:blip>
          <a:srcRect b="0" l="0" r="0" t="0"/>
          <a:stretch/>
        </p:blipFill>
        <p:spPr>
          <a:xfrm>
            <a:off x="3072563" y="1495150"/>
            <a:ext cx="4019550" cy="742950"/>
          </a:xfrm>
          <a:prstGeom prst="rect">
            <a:avLst/>
          </a:prstGeom>
          <a:noFill/>
          <a:ln>
            <a:noFill/>
          </a:ln>
        </p:spPr>
      </p:pic>
      <p:pic>
        <p:nvPicPr>
          <p:cNvPr id="112" name="Google Shape;112;p9"/>
          <p:cNvPicPr preferRelativeResize="0"/>
          <p:nvPr/>
        </p:nvPicPr>
        <p:blipFill rotWithShape="1">
          <a:blip r:embed="rId4">
            <a:alphaModFix/>
          </a:blip>
          <a:srcRect b="0" l="0" r="0" t="0"/>
          <a:stretch/>
        </p:blipFill>
        <p:spPr>
          <a:xfrm>
            <a:off x="3747548" y="2357625"/>
            <a:ext cx="1801325" cy="859350"/>
          </a:xfrm>
          <a:prstGeom prst="rect">
            <a:avLst/>
          </a:prstGeom>
          <a:noFill/>
          <a:ln>
            <a:noFill/>
          </a:ln>
        </p:spPr>
      </p:pic>
      <p:pic>
        <p:nvPicPr>
          <p:cNvPr id="113" name="Google Shape;113;p9"/>
          <p:cNvPicPr preferRelativeResize="0"/>
          <p:nvPr/>
        </p:nvPicPr>
        <p:blipFill rotWithShape="1">
          <a:blip r:embed="rId5">
            <a:alphaModFix/>
          </a:blip>
          <a:srcRect b="0" l="0" r="0" t="0"/>
          <a:stretch/>
        </p:blipFill>
        <p:spPr>
          <a:xfrm>
            <a:off x="726500" y="4028375"/>
            <a:ext cx="4508446" cy="742950"/>
          </a:xfrm>
          <a:prstGeom prst="rect">
            <a:avLst/>
          </a:prstGeom>
          <a:noFill/>
          <a:ln>
            <a:noFill/>
          </a:ln>
        </p:spPr>
      </p:pic>
      <p:pic>
        <p:nvPicPr>
          <p:cNvPr id="114" name="Google Shape;114;p9"/>
          <p:cNvPicPr preferRelativeResize="0"/>
          <p:nvPr/>
        </p:nvPicPr>
        <p:blipFill rotWithShape="1">
          <a:blip r:embed="rId6">
            <a:alphaModFix/>
          </a:blip>
          <a:srcRect b="0" l="0" r="0" t="0"/>
          <a:stretch/>
        </p:blipFill>
        <p:spPr>
          <a:xfrm>
            <a:off x="638175" y="4776800"/>
            <a:ext cx="5512674" cy="742950"/>
          </a:xfrm>
          <a:prstGeom prst="rect">
            <a:avLst/>
          </a:prstGeom>
          <a:noFill/>
          <a:ln>
            <a:noFill/>
          </a:ln>
        </p:spPr>
      </p:pic>
      <p:pic>
        <p:nvPicPr>
          <p:cNvPr id="115" name="Google Shape;115;p9"/>
          <p:cNvPicPr preferRelativeResize="0"/>
          <p:nvPr/>
        </p:nvPicPr>
        <p:blipFill rotWithShape="1">
          <a:blip r:embed="rId7">
            <a:alphaModFix/>
          </a:blip>
          <a:srcRect b="0" l="0" r="0" t="0"/>
          <a:stretch/>
        </p:blipFill>
        <p:spPr>
          <a:xfrm>
            <a:off x="726500" y="5449025"/>
            <a:ext cx="4850849" cy="618950"/>
          </a:xfrm>
          <a:prstGeom prst="rect">
            <a:avLst/>
          </a:prstGeom>
          <a:noFill/>
          <a:ln>
            <a:noFill/>
          </a:ln>
        </p:spPr>
      </p:pic>
      <p:sp>
        <p:nvSpPr>
          <p:cNvPr id="116" name="Google Shape;116;p9"/>
          <p:cNvSpPr txBox="1"/>
          <p:nvPr/>
        </p:nvSpPr>
        <p:spPr>
          <a:xfrm>
            <a:off x="6186500" y="4776725"/>
            <a:ext cx="2578800" cy="7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with L2 regularization</a:t>
            </a:r>
            <a:endParaRPr b="0" i="0" sz="1800" u="none" cap="none" strike="noStrike">
              <a:solidFill>
                <a:schemeClr val="dk1"/>
              </a:solidFill>
              <a:latin typeface="Century Gothic"/>
              <a:ea typeface="Century Gothic"/>
              <a:cs typeface="Century Gothic"/>
              <a:sym typeface="Century Gothic"/>
            </a:endParaRPr>
          </a:p>
        </p:txBody>
      </p:sp>
      <p:sp>
        <p:nvSpPr>
          <p:cNvPr id="117" name="Google Shape;117;p9"/>
          <p:cNvSpPr txBox="1"/>
          <p:nvPr/>
        </p:nvSpPr>
        <p:spPr>
          <a:xfrm>
            <a:off x="6188950" y="5449025"/>
            <a:ext cx="2578800" cy="7431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0" i="0" lang="en-US" sz="1800" u="none" cap="none" strike="noStrike">
                <a:solidFill>
                  <a:schemeClr val="dk1"/>
                </a:solidFill>
                <a:latin typeface="Century Gothic"/>
                <a:ea typeface="Century Gothic"/>
                <a:cs typeface="Century Gothic"/>
                <a:sym typeface="Century Gothic"/>
              </a:rPr>
              <a:t>with class weights</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0"/>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Pipeline</a:t>
            </a:r>
            <a:endParaRPr/>
          </a:p>
        </p:txBody>
      </p:sp>
      <p:sp>
        <p:nvSpPr>
          <p:cNvPr id="124" name="Google Shape;124;p10"/>
          <p:cNvSpPr txBox="1"/>
          <p:nvPr>
            <p:ph idx="1" type="body"/>
          </p:nvPr>
        </p:nvSpPr>
        <p:spPr>
          <a:xfrm>
            <a:off x="735125" y="1411950"/>
            <a:ext cx="8109000" cy="4512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1400"/>
              </a:spcBef>
              <a:spcAft>
                <a:spcPts val="0"/>
              </a:spcAft>
              <a:buSzPts val="2400"/>
              <a:buAutoNum type="arabicPeriod"/>
            </a:pPr>
            <a:r>
              <a:rPr lang="en-US" sz="2400"/>
              <a:t>Convert numerical features to categorical features</a:t>
            </a:r>
            <a:endParaRPr sz="2400"/>
          </a:p>
          <a:p>
            <a:pPr indent="-381000" lvl="0" marL="457200" marR="0" rtl="0" algn="l">
              <a:lnSpc>
                <a:spcPct val="100000"/>
              </a:lnSpc>
              <a:spcBef>
                <a:spcPts val="1400"/>
              </a:spcBef>
              <a:spcAft>
                <a:spcPts val="0"/>
              </a:spcAft>
              <a:buSzPts val="2400"/>
              <a:buAutoNum type="arabicPeriod"/>
            </a:pPr>
            <a:r>
              <a:rPr lang="en-US" sz="2400"/>
              <a:t>Drop features that do not have differing class distributions</a:t>
            </a:r>
            <a:endParaRPr sz="2400"/>
          </a:p>
          <a:p>
            <a:pPr indent="-381000" lvl="0" marL="457200" marR="0" rtl="0" algn="l">
              <a:lnSpc>
                <a:spcPct val="100000"/>
              </a:lnSpc>
              <a:spcBef>
                <a:spcPts val="1400"/>
              </a:spcBef>
              <a:spcAft>
                <a:spcPts val="0"/>
              </a:spcAft>
              <a:buSzPts val="2400"/>
              <a:buAutoNum type="arabicPeriod"/>
            </a:pPr>
            <a:r>
              <a:rPr lang="en-US" sz="2400"/>
              <a:t>Keep top 10,000 categories and recode the rest</a:t>
            </a:r>
            <a:endParaRPr sz="2400"/>
          </a:p>
          <a:p>
            <a:pPr indent="-381000" lvl="0" marL="457200" marR="0" rtl="0" algn="l">
              <a:lnSpc>
                <a:spcPct val="100000"/>
              </a:lnSpc>
              <a:spcBef>
                <a:spcPts val="1400"/>
              </a:spcBef>
              <a:spcAft>
                <a:spcPts val="0"/>
              </a:spcAft>
              <a:buSzPts val="2400"/>
              <a:buAutoNum type="arabicPeriod"/>
            </a:pPr>
            <a:r>
              <a:rPr lang="en-US" sz="2400"/>
              <a:t>Impute missing values with the most common value</a:t>
            </a:r>
            <a:endParaRPr sz="2400"/>
          </a:p>
          <a:p>
            <a:pPr indent="-381000" lvl="0" marL="457200" marR="0" rtl="0" algn="l">
              <a:lnSpc>
                <a:spcPct val="100000"/>
              </a:lnSpc>
              <a:spcBef>
                <a:spcPts val="1400"/>
              </a:spcBef>
              <a:spcAft>
                <a:spcPts val="0"/>
              </a:spcAft>
              <a:buSzPts val="2400"/>
              <a:buAutoNum type="arabicPeriod"/>
            </a:pPr>
            <a:r>
              <a:rPr lang="en-US" sz="2400"/>
              <a:t>One hot encoding</a:t>
            </a:r>
            <a:endParaRPr sz="2400"/>
          </a:p>
          <a:p>
            <a:pPr indent="-381000" lvl="0" marL="457200" marR="0" rtl="0" algn="l">
              <a:lnSpc>
                <a:spcPct val="100000"/>
              </a:lnSpc>
              <a:spcBef>
                <a:spcPts val="1400"/>
              </a:spcBef>
              <a:spcAft>
                <a:spcPts val="0"/>
              </a:spcAft>
              <a:buSzPts val="2400"/>
              <a:buAutoNum type="arabicPeriod"/>
            </a:pPr>
            <a:r>
              <a:rPr lang="en-US" sz="2400"/>
              <a:t>Maximum absolute scaling</a:t>
            </a:r>
            <a:endParaRPr sz="2400"/>
          </a:p>
          <a:p>
            <a:pPr indent="-381000" lvl="0" marL="457200" marR="0" rtl="0" algn="l">
              <a:lnSpc>
                <a:spcPct val="100000"/>
              </a:lnSpc>
              <a:spcBef>
                <a:spcPts val="1400"/>
              </a:spcBef>
              <a:spcAft>
                <a:spcPts val="1000"/>
              </a:spcAft>
              <a:buSzPts val="2400"/>
              <a:buAutoNum type="arabicPeriod"/>
            </a:pPr>
            <a:r>
              <a:rPr lang="en-US" sz="2400"/>
              <a:t>Logistic regression</a:t>
            </a:r>
            <a:endParaRPr sz="2400"/>
          </a:p>
        </p:txBody>
      </p:sp>
      <p:sp>
        <p:nvSpPr>
          <p:cNvPr id="125" name="Google Shape;125;p10"/>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Evaluating </a:t>
            </a:r>
            <a:br>
              <a:rPr lang="en-US"/>
            </a:br>
            <a:r>
              <a:rPr lang="en-US"/>
              <a:t>Model Performance</a:t>
            </a:r>
            <a:endParaRPr sz="2400"/>
          </a:p>
        </p:txBody>
      </p:sp>
      <p:sp>
        <p:nvSpPr>
          <p:cNvPr id="131" name="Google Shape;131;p11"/>
          <p:cNvSpPr txBox="1"/>
          <p:nvPr>
            <p:ph idx="1" type="body"/>
          </p:nvPr>
        </p:nvSpPr>
        <p:spPr>
          <a:xfrm>
            <a:off x="1287600" y="1738500"/>
            <a:ext cx="2921400" cy="107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US" sz="2200"/>
              <a:t>Precision-Recall </a:t>
            </a:r>
            <a:endParaRPr sz="2200"/>
          </a:p>
          <a:p>
            <a:pPr indent="0" lvl="0" marL="0" rtl="0" algn="ctr">
              <a:lnSpc>
                <a:spcPct val="100000"/>
              </a:lnSpc>
              <a:spcBef>
                <a:spcPts val="0"/>
              </a:spcBef>
              <a:spcAft>
                <a:spcPts val="0"/>
              </a:spcAft>
              <a:buSzPts val="1800"/>
              <a:buNone/>
            </a:pPr>
            <a:r>
              <a:rPr lang="en-US" sz="2200"/>
              <a:t>Curve</a:t>
            </a:r>
            <a:endParaRPr sz="2200"/>
          </a:p>
        </p:txBody>
      </p:sp>
      <p:sp>
        <p:nvSpPr>
          <p:cNvPr id="132" name="Google Shape;132;p11"/>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33" name="Google Shape;133;p11"/>
          <p:cNvPicPr preferRelativeResize="0"/>
          <p:nvPr/>
        </p:nvPicPr>
        <p:blipFill rotWithShape="1">
          <a:blip r:embed="rId3">
            <a:alphaModFix/>
          </a:blip>
          <a:srcRect b="0" l="0" r="0" t="0"/>
          <a:stretch/>
        </p:blipFill>
        <p:spPr>
          <a:xfrm>
            <a:off x="1018488" y="2525774"/>
            <a:ext cx="3459633" cy="3005499"/>
          </a:xfrm>
          <a:prstGeom prst="rect">
            <a:avLst/>
          </a:prstGeom>
          <a:noFill/>
          <a:ln>
            <a:noFill/>
          </a:ln>
        </p:spPr>
      </p:pic>
      <p:pic>
        <p:nvPicPr>
          <p:cNvPr id="134" name="Google Shape;134;p11"/>
          <p:cNvPicPr preferRelativeResize="0"/>
          <p:nvPr/>
        </p:nvPicPr>
        <p:blipFill rotWithShape="1">
          <a:blip r:embed="rId4">
            <a:alphaModFix/>
          </a:blip>
          <a:srcRect b="0" l="0" r="0" t="0"/>
          <a:stretch/>
        </p:blipFill>
        <p:spPr>
          <a:xfrm>
            <a:off x="5103603" y="2641398"/>
            <a:ext cx="3405196" cy="2889876"/>
          </a:xfrm>
          <a:prstGeom prst="rect">
            <a:avLst/>
          </a:prstGeom>
          <a:noFill/>
          <a:ln>
            <a:noFill/>
          </a:ln>
        </p:spPr>
      </p:pic>
      <p:sp>
        <p:nvSpPr>
          <p:cNvPr id="135" name="Google Shape;135;p11"/>
          <p:cNvSpPr txBox="1"/>
          <p:nvPr/>
        </p:nvSpPr>
        <p:spPr>
          <a:xfrm>
            <a:off x="5044900" y="1569800"/>
            <a:ext cx="3522600" cy="10716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1000"/>
              </a:spcBef>
              <a:spcAft>
                <a:spcPts val="0"/>
              </a:spcAft>
              <a:buClr>
                <a:srgbClr val="000000"/>
              </a:buClr>
              <a:buSzPts val="2200"/>
              <a:buFont typeface="Arial"/>
              <a:buNone/>
            </a:pPr>
            <a:r>
              <a:rPr b="0" i="0" lang="en-US" sz="2200" u="none" cap="none" strike="noStrike">
                <a:solidFill>
                  <a:schemeClr val="dk1"/>
                </a:solidFill>
                <a:latin typeface="Century Gothic"/>
                <a:ea typeface="Century Gothic"/>
                <a:cs typeface="Century Gothic"/>
                <a:sym typeface="Century Gothic"/>
              </a:rPr>
              <a:t>Receiver Operating Characteristic (ROC)</a:t>
            </a:r>
            <a:endParaRPr b="0" i="0" sz="2200" u="none" cap="none" strike="noStrike">
              <a:solidFill>
                <a:srgbClr val="000000"/>
              </a:solidFill>
              <a:latin typeface="Arial"/>
              <a:ea typeface="Arial"/>
              <a:cs typeface="Arial"/>
              <a:sym typeface="Arial"/>
            </a:endParaRPr>
          </a:p>
        </p:txBody>
      </p:sp>
      <p:sp>
        <p:nvSpPr>
          <p:cNvPr id="136" name="Google Shape;136;p11"/>
          <p:cNvSpPr txBox="1"/>
          <p:nvPr>
            <p:ph idx="1" type="body"/>
          </p:nvPr>
        </p:nvSpPr>
        <p:spPr>
          <a:xfrm>
            <a:off x="1184800" y="5786400"/>
            <a:ext cx="7301700" cy="1071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US" sz="2200"/>
              <a:t>Chose Area under the Precision-Recall curve as our primary evaluator due to imbalanced data set</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2"/>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Evaluating </a:t>
            </a:r>
            <a:br>
              <a:rPr lang="en-US"/>
            </a:br>
            <a:r>
              <a:rPr lang="en-US"/>
              <a:t>Model Performance </a:t>
            </a:r>
            <a:r>
              <a:rPr lang="en-US" sz="2400"/>
              <a:t>(cont.)</a:t>
            </a:r>
            <a:endParaRPr sz="2400"/>
          </a:p>
        </p:txBody>
      </p:sp>
      <p:sp>
        <p:nvSpPr>
          <p:cNvPr id="142" name="Google Shape;142;p12"/>
          <p:cNvSpPr txBox="1"/>
          <p:nvPr>
            <p:ph idx="1" type="body"/>
          </p:nvPr>
        </p:nvSpPr>
        <p:spPr>
          <a:xfrm>
            <a:off x="628649" y="1825625"/>
            <a:ext cx="8215200" cy="43512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Other metrics</a:t>
            </a:r>
            <a:endParaRPr/>
          </a:p>
          <a:p>
            <a:pPr indent="-342900" lvl="1" marL="914400" rtl="0" algn="l">
              <a:lnSpc>
                <a:spcPct val="90000"/>
              </a:lnSpc>
              <a:spcBef>
                <a:spcPts val="500"/>
              </a:spcBef>
              <a:spcAft>
                <a:spcPts val="0"/>
              </a:spcAft>
              <a:buSzPts val="1800"/>
              <a:buChar char="•"/>
            </a:pPr>
            <a:r>
              <a:rPr lang="en-US"/>
              <a:t>Accuracy</a:t>
            </a:r>
            <a:endParaRPr/>
          </a:p>
          <a:p>
            <a:pPr indent="-342900" lvl="1" marL="914400" rtl="0" algn="l">
              <a:lnSpc>
                <a:spcPct val="90000"/>
              </a:lnSpc>
              <a:spcBef>
                <a:spcPts val="500"/>
              </a:spcBef>
              <a:spcAft>
                <a:spcPts val="0"/>
              </a:spcAft>
              <a:buSzPts val="1800"/>
              <a:buChar char="•"/>
            </a:pPr>
            <a:r>
              <a:rPr lang="en-US"/>
              <a:t>Precision</a:t>
            </a:r>
            <a:endParaRPr/>
          </a:p>
          <a:p>
            <a:pPr indent="-342900" lvl="1" marL="914400" rtl="0" algn="l">
              <a:lnSpc>
                <a:spcPct val="90000"/>
              </a:lnSpc>
              <a:spcBef>
                <a:spcPts val="500"/>
              </a:spcBef>
              <a:spcAft>
                <a:spcPts val="0"/>
              </a:spcAft>
              <a:buSzPts val="1800"/>
              <a:buChar char="•"/>
            </a:pPr>
            <a:r>
              <a:rPr lang="en-US"/>
              <a:t>Recall</a:t>
            </a:r>
            <a:endParaRPr/>
          </a:p>
          <a:p>
            <a:pPr indent="-342900" lvl="1" marL="914400" rtl="0" algn="l">
              <a:lnSpc>
                <a:spcPct val="90000"/>
              </a:lnSpc>
              <a:spcBef>
                <a:spcPts val="500"/>
              </a:spcBef>
              <a:spcAft>
                <a:spcPts val="0"/>
              </a:spcAft>
              <a:buSzPts val="1800"/>
              <a:buChar char="•"/>
            </a:pPr>
            <a:r>
              <a:rPr lang="en-US"/>
              <a:t>F-score</a:t>
            </a:r>
            <a:endParaRPr/>
          </a:p>
          <a:p>
            <a:pPr indent="0" lvl="0" marL="1371600" rtl="0" algn="l">
              <a:lnSpc>
                <a:spcPct val="90000"/>
              </a:lnSpc>
              <a:spcBef>
                <a:spcPts val="1000"/>
              </a:spcBef>
              <a:spcAft>
                <a:spcPts val="0"/>
              </a:spcAft>
              <a:buSzPts val="1800"/>
              <a:buNone/>
            </a:pPr>
            <a:r>
              <a:t/>
            </a:r>
            <a:endParaRPr i="1"/>
          </a:p>
          <a:p>
            <a:pPr indent="-342900" lvl="0" marL="457200" rtl="0" algn="l">
              <a:lnSpc>
                <a:spcPct val="90000"/>
              </a:lnSpc>
              <a:spcBef>
                <a:spcPts val="1000"/>
              </a:spcBef>
              <a:spcAft>
                <a:spcPts val="0"/>
              </a:spcAft>
              <a:buSzPts val="1800"/>
              <a:buChar char="•"/>
            </a:pPr>
            <a:r>
              <a:rPr lang="en-US"/>
              <a:t>Dataset not balanced / uniformly distributed</a:t>
            </a:r>
            <a:endParaRPr/>
          </a:p>
          <a:p>
            <a:pPr indent="0" lvl="0" marL="0" rtl="0" algn="l">
              <a:lnSpc>
                <a:spcPct val="90000"/>
              </a:lnSpc>
              <a:spcBef>
                <a:spcPts val="1000"/>
              </a:spcBef>
              <a:spcAft>
                <a:spcPts val="0"/>
              </a:spcAft>
              <a:buSzPts val="1800"/>
              <a:buNone/>
            </a:pPr>
            <a:r>
              <a:t/>
            </a:r>
            <a:endParaRPr i="1"/>
          </a:p>
        </p:txBody>
      </p:sp>
      <p:sp>
        <p:nvSpPr>
          <p:cNvPr id="143" name="Google Shape;143;p12"/>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4" name="Google Shape;144;p12"/>
          <p:cNvPicPr preferRelativeResize="0"/>
          <p:nvPr/>
        </p:nvPicPr>
        <p:blipFill rotWithShape="1">
          <a:blip r:embed="rId3">
            <a:alphaModFix/>
          </a:blip>
          <a:srcRect b="0" l="0" r="0" t="0"/>
          <a:stretch/>
        </p:blipFill>
        <p:spPr>
          <a:xfrm>
            <a:off x="4294679" y="2346025"/>
            <a:ext cx="4305525" cy="203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3"/>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Implementation</a:t>
            </a:r>
            <a:endParaRPr/>
          </a:p>
        </p:txBody>
      </p:sp>
      <p:sp>
        <p:nvSpPr>
          <p:cNvPr id="151" name="Google Shape;151;p13"/>
          <p:cNvSpPr txBox="1"/>
          <p:nvPr>
            <p:ph idx="1" type="body"/>
          </p:nvPr>
        </p:nvSpPr>
        <p:spPr>
          <a:xfrm>
            <a:off x="628650" y="1597025"/>
            <a:ext cx="8215200" cy="46386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400"/>
              </a:spcBef>
              <a:spcAft>
                <a:spcPts val="0"/>
              </a:spcAft>
              <a:buSzPts val="1800"/>
              <a:buChar char="•"/>
            </a:pPr>
            <a:r>
              <a:rPr lang="en-US"/>
              <a:t>Data in parquet format</a:t>
            </a:r>
            <a:endParaRPr/>
          </a:p>
          <a:p>
            <a:pPr indent="-342900" lvl="0" marL="457200" rtl="0" algn="l">
              <a:lnSpc>
                <a:spcPct val="100000"/>
              </a:lnSpc>
              <a:spcBef>
                <a:spcPts val="1400"/>
              </a:spcBef>
              <a:spcAft>
                <a:spcPts val="0"/>
              </a:spcAft>
              <a:buSzPts val="1800"/>
              <a:buChar char="•"/>
            </a:pPr>
            <a:r>
              <a:rPr lang="en-US"/>
              <a:t>Single Fold Logistic Regression </a:t>
            </a:r>
            <a:endParaRPr/>
          </a:p>
          <a:p>
            <a:pPr indent="-342900" lvl="0" marL="457200" rtl="0" algn="l">
              <a:lnSpc>
                <a:spcPct val="100000"/>
              </a:lnSpc>
              <a:spcBef>
                <a:spcPts val="1400"/>
              </a:spcBef>
              <a:spcAft>
                <a:spcPts val="0"/>
              </a:spcAft>
              <a:buSzPts val="1800"/>
              <a:buChar char="•"/>
            </a:pPr>
            <a:r>
              <a:rPr lang="en-US"/>
              <a:t>K-fold cross validation (K=10)</a:t>
            </a:r>
            <a:endParaRPr/>
          </a:p>
          <a:p>
            <a:pPr indent="-342900" lvl="0" marL="457200" rtl="0" algn="l">
              <a:lnSpc>
                <a:spcPct val="100000"/>
              </a:lnSpc>
              <a:spcBef>
                <a:spcPts val="1400"/>
              </a:spcBef>
              <a:spcAft>
                <a:spcPts val="0"/>
              </a:spcAft>
              <a:buSzPts val="1800"/>
              <a:buChar char="•"/>
            </a:pPr>
            <a:r>
              <a:rPr lang="en-US"/>
              <a:t>K-fold cross validation with class weights</a:t>
            </a:r>
            <a:endParaRPr/>
          </a:p>
          <a:p>
            <a:pPr indent="-342900" lvl="0" marL="457200" rtl="0" algn="l">
              <a:lnSpc>
                <a:spcPct val="100000"/>
              </a:lnSpc>
              <a:spcBef>
                <a:spcPts val="1400"/>
              </a:spcBef>
              <a:spcAft>
                <a:spcPts val="0"/>
              </a:spcAft>
              <a:buSzPts val="1800"/>
              <a:buChar char="•"/>
            </a:pPr>
            <a:r>
              <a:rPr lang="en-US"/>
              <a:t>Other models</a:t>
            </a:r>
            <a:endParaRPr/>
          </a:p>
          <a:p>
            <a:pPr indent="-342900" lvl="1" marL="914400" rtl="0" algn="l">
              <a:lnSpc>
                <a:spcPct val="100000"/>
              </a:lnSpc>
              <a:spcBef>
                <a:spcPts val="1400"/>
              </a:spcBef>
              <a:spcAft>
                <a:spcPts val="0"/>
              </a:spcAft>
              <a:buSzPts val="1800"/>
              <a:buChar char="•"/>
            </a:pPr>
            <a:r>
              <a:rPr lang="en-US"/>
              <a:t>Random Forest</a:t>
            </a:r>
            <a:endParaRPr/>
          </a:p>
          <a:p>
            <a:pPr indent="-342900" lvl="1" marL="914400" rtl="0" algn="l">
              <a:lnSpc>
                <a:spcPct val="100000"/>
              </a:lnSpc>
              <a:spcBef>
                <a:spcPts val="1400"/>
              </a:spcBef>
              <a:spcAft>
                <a:spcPts val="1000"/>
              </a:spcAft>
              <a:buSzPts val="1800"/>
              <a:buChar char="•"/>
            </a:pPr>
            <a:r>
              <a:rPr lang="en-US"/>
              <a:t>Gradient Boosted Tree</a:t>
            </a:r>
            <a:endParaRPr/>
          </a:p>
        </p:txBody>
      </p:sp>
      <p:sp>
        <p:nvSpPr>
          <p:cNvPr id="152" name="Google Shape;152;p13"/>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4"/>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Implementation</a:t>
            </a:r>
            <a:endParaRPr/>
          </a:p>
        </p:txBody>
      </p:sp>
      <p:sp>
        <p:nvSpPr>
          <p:cNvPr id="159" name="Google Shape;159;p14"/>
          <p:cNvSpPr txBox="1"/>
          <p:nvPr>
            <p:ph idx="1" type="body"/>
          </p:nvPr>
        </p:nvSpPr>
        <p:spPr>
          <a:xfrm>
            <a:off x="571650" y="1160075"/>
            <a:ext cx="8215200" cy="46386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400"/>
              </a:spcBef>
              <a:spcAft>
                <a:spcPts val="0"/>
              </a:spcAft>
              <a:buSzPts val="1800"/>
              <a:buChar char="•"/>
            </a:pPr>
            <a:r>
              <a:rPr lang="en-US"/>
              <a:t>Grid Search Across Regularization Parameter and Elastic Net Parameter</a:t>
            </a:r>
            <a:endParaRPr/>
          </a:p>
          <a:p>
            <a:pPr indent="-342900" lvl="0" marL="457200" rtl="0" algn="l">
              <a:lnSpc>
                <a:spcPct val="100000"/>
              </a:lnSpc>
              <a:spcBef>
                <a:spcPts val="1400"/>
              </a:spcBef>
              <a:spcAft>
                <a:spcPts val="1000"/>
              </a:spcAft>
              <a:buSzPts val="1800"/>
              <a:buChar char="•"/>
            </a:pPr>
            <a:r>
              <a:rPr lang="en-US"/>
              <a:t>Account for imbalance in dataset through use of class weights</a:t>
            </a:r>
            <a:endParaRPr/>
          </a:p>
        </p:txBody>
      </p:sp>
      <p:sp>
        <p:nvSpPr>
          <p:cNvPr id="160" name="Google Shape;160;p14"/>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61" name="Google Shape;161;p14"/>
          <p:cNvPicPr preferRelativeResize="0"/>
          <p:nvPr/>
        </p:nvPicPr>
        <p:blipFill rotWithShape="1">
          <a:blip r:embed="rId3">
            <a:alphaModFix/>
          </a:blip>
          <a:srcRect b="0" l="0" r="0" t="0"/>
          <a:stretch/>
        </p:blipFill>
        <p:spPr>
          <a:xfrm>
            <a:off x="312326" y="3724088"/>
            <a:ext cx="4674174" cy="1875825"/>
          </a:xfrm>
          <a:prstGeom prst="rect">
            <a:avLst/>
          </a:prstGeom>
          <a:noFill/>
          <a:ln>
            <a:noFill/>
          </a:ln>
        </p:spPr>
      </p:pic>
      <p:pic>
        <p:nvPicPr>
          <p:cNvPr id="162" name="Google Shape;162;p14"/>
          <p:cNvPicPr preferRelativeResize="0"/>
          <p:nvPr/>
        </p:nvPicPr>
        <p:blipFill rotWithShape="1">
          <a:blip r:embed="rId4">
            <a:alphaModFix/>
          </a:blip>
          <a:srcRect b="0" l="0" r="0" t="0"/>
          <a:stretch/>
        </p:blipFill>
        <p:spPr>
          <a:xfrm>
            <a:off x="4986500" y="3913400"/>
            <a:ext cx="4157499" cy="149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5"/>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Results</a:t>
            </a:r>
            <a:endParaRPr/>
          </a:p>
        </p:txBody>
      </p:sp>
      <p:sp>
        <p:nvSpPr>
          <p:cNvPr id="169" name="Google Shape;169;p15"/>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170" name="Google Shape;170;p15"/>
          <p:cNvGraphicFramePr/>
          <p:nvPr/>
        </p:nvGraphicFramePr>
        <p:xfrm>
          <a:off x="952500" y="2230300"/>
          <a:ext cx="3000000" cy="3000000"/>
        </p:xfrm>
        <a:graphic>
          <a:graphicData uri="http://schemas.openxmlformats.org/drawingml/2006/table">
            <a:tbl>
              <a:tblPr>
                <a:noFill/>
                <a:tableStyleId>{E6B97B86-A29D-4C8F-9FB5-D0A1685245CB}</a:tableStyleId>
              </a:tblPr>
              <a:tblGrid>
                <a:gridCol w="3536775"/>
                <a:gridCol w="1851100"/>
                <a:gridCol w="1851100"/>
              </a:tblGrid>
              <a:tr h="381000">
                <a:tc>
                  <a:txBody>
                    <a:bodyPr/>
                    <a:lstStyle/>
                    <a:p>
                      <a:pPr indent="0" lvl="0" marL="0" marR="0" rtl="0" algn="ctr">
                        <a:lnSpc>
                          <a:spcPct val="100000"/>
                        </a:lnSpc>
                        <a:spcBef>
                          <a:spcPts val="0"/>
                        </a:spcBef>
                        <a:spcAft>
                          <a:spcPts val="0"/>
                        </a:spcAft>
                        <a:buClr>
                          <a:srgbClr val="000000"/>
                        </a:buClr>
                        <a:buSzPts val="2400"/>
                        <a:buFont typeface="Arial"/>
                        <a:buNone/>
                      </a:pPr>
                      <a:r>
                        <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Train</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Validation</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Single Fold</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0.615</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0.612</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K-Fold</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0.615</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0.612</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K-Fold with adjusted threshold</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0.416</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K-Fold with class weights</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0.412</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chemeClr val="dk1"/>
                          </a:solidFill>
                          <a:latin typeface="Century Gothic"/>
                          <a:ea typeface="Century Gothic"/>
                          <a:cs typeface="Century Gothic"/>
                          <a:sym typeface="Century Gothic"/>
                        </a:rPr>
                        <a:t>0.410</a:t>
                      </a:r>
                      <a:endParaRPr sz="2400" u="none" cap="none" strike="noStrike">
                        <a:solidFill>
                          <a:schemeClr val="dk1"/>
                        </a:solidFill>
                        <a:latin typeface="Century Gothic"/>
                        <a:ea typeface="Century Gothic"/>
                        <a:cs typeface="Century Gothic"/>
                        <a:sym typeface="Century Gothic"/>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171" name="Google Shape;171;p15"/>
          <p:cNvSpPr txBox="1"/>
          <p:nvPr/>
        </p:nvSpPr>
        <p:spPr>
          <a:xfrm>
            <a:off x="952500" y="1228800"/>
            <a:ext cx="5343900" cy="8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400"/>
              </a:spcBef>
              <a:spcAft>
                <a:spcPts val="100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Area under the PR curve scores: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6"/>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Thresholds</a:t>
            </a:r>
            <a:endParaRPr/>
          </a:p>
        </p:txBody>
      </p:sp>
      <p:sp>
        <p:nvSpPr>
          <p:cNvPr id="178" name="Google Shape;178;p16"/>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79" name="Google Shape;179;p16"/>
          <p:cNvPicPr preferRelativeResize="0"/>
          <p:nvPr/>
        </p:nvPicPr>
        <p:blipFill rotWithShape="1">
          <a:blip r:embed="rId3">
            <a:alphaModFix/>
          </a:blip>
          <a:srcRect b="0" l="0" r="0" t="0"/>
          <a:stretch/>
        </p:blipFill>
        <p:spPr>
          <a:xfrm>
            <a:off x="4875550" y="2664450"/>
            <a:ext cx="3968525" cy="2648828"/>
          </a:xfrm>
          <a:prstGeom prst="rect">
            <a:avLst/>
          </a:prstGeom>
          <a:noFill/>
          <a:ln>
            <a:noFill/>
          </a:ln>
        </p:spPr>
      </p:pic>
      <p:pic>
        <p:nvPicPr>
          <p:cNvPr id="180" name="Google Shape;180;p16"/>
          <p:cNvPicPr preferRelativeResize="0"/>
          <p:nvPr/>
        </p:nvPicPr>
        <p:blipFill rotWithShape="1">
          <a:blip r:embed="rId4">
            <a:alphaModFix/>
          </a:blip>
          <a:srcRect b="0" l="0" r="0" t="0"/>
          <a:stretch/>
        </p:blipFill>
        <p:spPr>
          <a:xfrm>
            <a:off x="642288" y="2644075"/>
            <a:ext cx="3968526" cy="2689575"/>
          </a:xfrm>
          <a:prstGeom prst="rect">
            <a:avLst/>
          </a:prstGeom>
          <a:noFill/>
          <a:ln>
            <a:noFill/>
          </a:ln>
        </p:spPr>
      </p:pic>
      <p:sp>
        <p:nvSpPr>
          <p:cNvPr id="181" name="Google Shape;181;p16"/>
          <p:cNvSpPr txBox="1"/>
          <p:nvPr/>
        </p:nvSpPr>
        <p:spPr>
          <a:xfrm>
            <a:off x="846900" y="1225250"/>
            <a:ext cx="8055300" cy="141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400"/>
              </a:spcBef>
              <a:spcAft>
                <a:spcPts val="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Found best threshold using maximum F-score</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600"/>
              <a:buFont typeface="Arial"/>
              <a:buNone/>
            </a:pPr>
            <a:r>
              <a:t/>
            </a:r>
            <a:endParaRPr b="0" i="0" sz="6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0"/>
              </a:spcAft>
              <a:buClr>
                <a:srgbClr val="000000"/>
              </a:buClr>
              <a:buSzPts val="2400"/>
              <a:buFont typeface="Arial"/>
              <a:buNone/>
            </a:pPr>
            <a:r>
              <a:t/>
            </a:r>
            <a:endParaRPr b="0" i="0" sz="2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1400"/>
              </a:spcBef>
              <a:spcAft>
                <a:spcPts val="100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Threshold decision should be based on the balance between cost of false positives and false negatives</a:t>
            </a:r>
            <a:endParaRPr b="0" i="0" sz="2400" u="none" cap="none" strike="noStrike">
              <a:solidFill>
                <a:schemeClr val="dk1"/>
              </a:solidFill>
              <a:latin typeface="Century Gothic"/>
              <a:ea typeface="Century Gothic"/>
              <a:cs typeface="Century Gothic"/>
              <a:sym typeface="Century Gothic"/>
            </a:endParaRPr>
          </a:p>
        </p:txBody>
      </p:sp>
      <p:sp>
        <p:nvSpPr>
          <p:cNvPr id="182" name="Google Shape;182;p16"/>
          <p:cNvSpPr txBox="1"/>
          <p:nvPr/>
        </p:nvSpPr>
        <p:spPr>
          <a:xfrm>
            <a:off x="1434650" y="1835850"/>
            <a:ext cx="2383800" cy="8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400"/>
              </a:spcBef>
              <a:spcAft>
                <a:spcPts val="100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Threshold = 0.5</a:t>
            </a:r>
            <a:endParaRPr b="0" i="0" sz="1400" u="none" cap="none" strike="noStrike">
              <a:solidFill>
                <a:srgbClr val="000000"/>
              </a:solidFill>
              <a:latin typeface="Arial"/>
              <a:ea typeface="Arial"/>
              <a:cs typeface="Arial"/>
              <a:sym typeface="Arial"/>
            </a:endParaRPr>
          </a:p>
        </p:txBody>
      </p:sp>
      <p:sp>
        <p:nvSpPr>
          <p:cNvPr id="183" name="Google Shape;183;p16"/>
          <p:cNvSpPr txBox="1"/>
          <p:nvPr/>
        </p:nvSpPr>
        <p:spPr>
          <a:xfrm>
            <a:off x="5667925" y="1916225"/>
            <a:ext cx="2688900" cy="8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400"/>
              </a:spcBef>
              <a:spcAft>
                <a:spcPts val="1000"/>
              </a:spcAft>
              <a:buClr>
                <a:srgbClr val="000000"/>
              </a:buClr>
              <a:buSzPts val="2400"/>
              <a:buFont typeface="Arial"/>
              <a:buNone/>
            </a:pPr>
            <a:r>
              <a:rPr b="0" i="0" lang="en-US" sz="2400" u="none" cap="none" strike="noStrike">
                <a:solidFill>
                  <a:schemeClr val="dk1"/>
                </a:solidFill>
                <a:latin typeface="Century Gothic"/>
                <a:ea typeface="Century Gothic"/>
                <a:cs typeface="Century Gothic"/>
                <a:sym typeface="Century Gothic"/>
              </a:rPr>
              <a:t>Threshold = 0.26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Kaggle Results</a:t>
            </a:r>
            <a:endParaRPr/>
          </a:p>
        </p:txBody>
      </p:sp>
      <p:sp>
        <p:nvSpPr>
          <p:cNvPr id="189" name="Google Shape;189;p17"/>
          <p:cNvSpPr txBox="1"/>
          <p:nvPr>
            <p:ph idx="1" type="body"/>
          </p:nvPr>
        </p:nvSpPr>
        <p:spPr>
          <a:xfrm>
            <a:off x="628650" y="1253325"/>
            <a:ext cx="8215200" cy="3059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400"/>
              <a:t>While we see better performance in terms of the Precision Recall curve for Logistic Regression, the best “Kaggle Score” was obtained for a gradient boosted tree model</a:t>
            </a:r>
            <a:endParaRPr sz="2400"/>
          </a:p>
        </p:txBody>
      </p:sp>
      <p:sp>
        <p:nvSpPr>
          <p:cNvPr id="190" name="Google Shape;190;p17"/>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91" name="Google Shape;191;p17"/>
          <p:cNvPicPr preferRelativeResize="0"/>
          <p:nvPr/>
        </p:nvPicPr>
        <p:blipFill rotWithShape="1">
          <a:blip r:embed="rId3">
            <a:alphaModFix/>
          </a:blip>
          <a:srcRect b="0" l="0" r="0" t="0"/>
          <a:stretch/>
        </p:blipFill>
        <p:spPr>
          <a:xfrm>
            <a:off x="1027100" y="2934225"/>
            <a:ext cx="7418296" cy="3335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Course Concepts</a:t>
            </a:r>
            <a:endParaRPr/>
          </a:p>
        </p:txBody>
      </p:sp>
      <p:sp>
        <p:nvSpPr>
          <p:cNvPr id="197" name="Google Shape;197;p18"/>
          <p:cNvSpPr txBox="1"/>
          <p:nvPr>
            <p:ph idx="1" type="body"/>
          </p:nvPr>
        </p:nvSpPr>
        <p:spPr>
          <a:xfrm>
            <a:off x="628650" y="1546226"/>
            <a:ext cx="8215200" cy="47070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Clr>
                <a:schemeClr val="dk1"/>
              </a:buClr>
              <a:buSzPts val="2600"/>
              <a:buChar char="•"/>
            </a:pPr>
            <a:r>
              <a:rPr lang="en-US" sz="2600"/>
              <a:t>Big Data Scalability - Spark</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Clr>
                <a:schemeClr val="dk1"/>
              </a:buClr>
              <a:buSzPts val="2600"/>
              <a:buChar char="•"/>
            </a:pPr>
            <a:r>
              <a:rPr lang="en-US" sz="2600"/>
              <a:t>ML Lib</a:t>
            </a:r>
            <a:endParaRPr sz="2600"/>
          </a:p>
          <a:p>
            <a:pPr indent="0" lvl="0" marL="457200" marR="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Clr>
                <a:schemeClr val="dk1"/>
              </a:buClr>
              <a:buSzPts val="2600"/>
              <a:buChar char="•"/>
            </a:pPr>
            <a:r>
              <a:rPr lang="en-US" sz="2600"/>
              <a:t>One-hot Encoding</a:t>
            </a:r>
            <a:endParaRPr sz="2600"/>
          </a:p>
          <a:p>
            <a:pPr indent="0" lvl="0" marL="457200" marR="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Clr>
                <a:schemeClr val="dk1"/>
              </a:buClr>
              <a:buSzPts val="2600"/>
              <a:buChar char="•"/>
            </a:pPr>
            <a:r>
              <a:rPr lang="en-US" sz="2600"/>
              <a:t>Sparse Representation</a:t>
            </a:r>
            <a:endParaRPr sz="2600"/>
          </a:p>
          <a:p>
            <a:pPr indent="0" lvl="0" marL="457200" marR="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Clr>
                <a:schemeClr val="dk1"/>
              </a:buClr>
              <a:buSzPts val="2600"/>
              <a:buChar char="•"/>
            </a:pPr>
            <a:r>
              <a:rPr lang="en-US" sz="2600"/>
              <a:t>Overfitting / Model Regularization</a:t>
            </a:r>
            <a:endParaRPr sz="2600"/>
          </a:p>
          <a:p>
            <a:pPr indent="0" lvl="0" marL="457200" rtl="0" algn="l">
              <a:lnSpc>
                <a:spcPct val="90000"/>
              </a:lnSpc>
              <a:spcBef>
                <a:spcPts val="0"/>
              </a:spcBef>
              <a:spcAft>
                <a:spcPts val="0"/>
              </a:spcAft>
              <a:buSzPts val="1800"/>
              <a:buNone/>
            </a:pPr>
            <a:r>
              <a:t/>
            </a:r>
            <a:endParaRPr sz="2600"/>
          </a:p>
          <a:p>
            <a:pPr indent="-393700" lvl="0" marL="457200" rtl="0" algn="l">
              <a:lnSpc>
                <a:spcPct val="90000"/>
              </a:lnSpc>
              <a:spcBef>
                <a:spcPts val="0"/>
              </a:spcBef>
              <a:spcAft>
                <a:spcPts val="0"/>
              </a:spcAft>
              <a:buSzPts val="2600"/>
              <a:buChar char="•"/>
            </a:pPr>
            <a:r>
              <a:rPr lang="en-US" sz="2600"/>
              <a:t>Feature Selection and it's effect on Model Complexity</a:t>
            </a:r>
            <a:endParaRPr sz="2600"/>
          </a:p>
        </p:txBody>
      </p:sp>
      <p:sp>
        <p:nvSpPr>
          <p:cNvPr id="198" name="Google Shape;198;p18"/>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2"/>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Our Key Question</a:t>
            </a:r>
            <a:endParaRPr/>
          </a:p>
        </p:txBody>
      </p:sp>
      <p:sp>
        <p:nvSpPr>
          <p:cNvPr id="44" name="Google Shape;44;p2"/>
          <p:cNvSpPr txBox="1"/>
          <p:nvPr>
            <p:ph idx="1" type="body"/>
          </p:nvPr>
        </p:nvSpPr>
        <p:spPr>
          <a:xfrm>
            <a:off x="628650" y="1825625"/>
            <a:ext cx="8215200" cy="3609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3600"/>
              <a:t>What feature(s) should we use to create an accurate model to predict who will click on the ads?</a:t>
            </a:r>
            <a:endParaRPr sz="3600"/>
          </a:p>
          <a:p>
            <a:pPr indent="0" lvl="0" marL="0" rtl="0" algn="l">
              <a:lnSpc>
                <a:spcPct val="90000"/>
              </a:lnSpc>
              <a:spcBef>
                <a:spcPts val="1000"/>
              </a:spcBef>
              <a:spcAft>
                <a:spcPts val="0"/>
              </a:spcAft>
              <a:buSzPts val="1800"/>
              <a:buNone/>
            </a:pPr>
            <a:r>
              <a:t/>
            </a:r>
            <a:endParaRPr sz="3600"/>
          </a:p>
          <a:p>
            <a:pPr indent="0" lvl="0" marL="0" rtl="0" algn="l">
              <a:lnSpc>
                <a:spcPct val="90000"/>
              </a:lnSpc>
              <a:spcBef>
                <a:spcPts val="1000"/>
              </a:spcBef>
              <a:spcAft>
                <a:spcPts val="0"/>
              </a:spcAft>
              <a:buSzPts val="1800"/>
              <a:buNone/>
            </a:pPr>
            <a:r>
              <a:rPr lang="en-US" sz="2400"/>
              <a:t>This can further help predict revenue generated from the ad.</a:t>
            </a:r>
            <a:endParaRPr sz="2400"/>
          </a:p>
        </p:txBody>
      </p:sp>
      <p:sp>
        <p:nvSpPr>
          <p:cNvPr id="45" name="Google Shape;45;p2"/>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Questions</a:t>
            </a:r>
            <a:endParaRPr/>
          </a:p>
        </p:txBody>
      </p:sp>
      <p:sp>
        <p:nvSpPr>
          <p:cNvPr id="205" name="Google Shape;205;p19"/>
          <p:cNvSpPr txBox="1"/>
          <p:nvPr>
            <p:ph idx="1" type="body"/>
          </p:nvPr>
        </p:nvSpPr>
        <p:spPr>
          <a:xfrm>
            <a:off x="3930625" y="1470150"/>
            <a:ext cx="56448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1800"/>
              <a:t>Brent Biseda: </a:t>
            </a:r>
            <a:r>
              <a:rPr lang="en-US" sz="1800" u="sng">
                <a:solidFill>
                  <a:schemeClr val="hlink"/>
                </a:solidFill>
                <a:hlinkClick r:id="rId3"/>
              </a:rPr>
              <a:t>brentbiseda@berkeley.edu</a:t>
            </a:r>
            <a:endParaRPr sz="1800"/>
          </a:p>
          <a:p>
            <a:pPr indent="0" lvl="0" marL="0" rtl="0" algn="l">
              <a:lnSpc>
                <a:spcPct val="90000"/>
              </a:lnSpc>
              <a:spcBef>
                <a:spcPts val="1000"/>
              </a:spcBef>
              <a:spcAft>
                <a:spcPts val="0"/>
              </a:spcAft>
              <a:buSzPts val="1800"/>
              <a:buNone/>
            </a:pPr>
            <a:r>
              <a:rPr lang="en-US" sz="1800"/>
              <a:t>Theodore Fong: </a:t>
            </a:r>
            <a:r>
              <a:rPr lang="en-US" sz="1800" u="sng">
                <a:solidFill>
                  <a:schemeClr val="hlink"/>
                </a:solidFill>
                <a:hlinkClick r:id="rId4"/>
              </a:rPr>
              <a:t>theodorefong@berkeley.edu</a:t>
            </a:r>
            <a:endParaRPr sz="1800"/>
          </a:p>
          <a:p>
            <a:pPr indent="0" lvl="0" marL="0" rtl="0" algn="l">
              <a:lnSpc>
                <a:spcPct val="90000"/>
              </a:lnSpc>
              <a:spcBef>
                <a:spcPts val="1000"/>
              </a:spcBef>
              <a:spcAft>
                <a:spcPts val="0"/>
              </a:spcAft>
              <a:buSzPts val="1800"/>
              <a:buNone/>
            </a:pPr>
            <a:r>
              <a:rPr lang="en-US" sz="1800"/>
              <a:t>Thanh Le: </a:t>
            </a:r>
            <a:r>
              <a:rPr lang="en-US" sz="1800" u="sng">
                <a:solidFill>
                  <a:schemeClr val="hlink"/>
                </a:solidFill>
                <a:hlinkClick r:id="rId5"/>
              </a:rPr>
              <a:t>thanh@berkeley.edu</a:t>
            </a:r>
            <a:endParaRPr sz="1800"/>
          </a:p>
          <a:p>
            <a:pPr indent="0" lvl="0" marL="0" rtl="0" algn="l">
              <a:lnSpc>
                <a:spcPct val="90000"/>
              </a:lnSpc>
              <a:spcBef>
                <a:spcPts val="1000"/>
              </a:spcBef>
              <a:spcAft>
                <a:spcPts val="0"/>
              </a:spcAft>
              <a:buSzPts val="1800"/>
              <a:buNone/>
            </a:pPr>
            <a:r>
              <a:rPr lang="en-US" sz="1800"/>
              <a:t>Katie Mo: </a:t>
            </a:r>
            <a:r>
              <a:rPr lang="en-US" sz="1800" u="sng">
                <a:solidFill>
                  <a:schemeClr val="hlink"/>
                </a:solidFill>
                <a:hlinkClick r:id="rId6"/>
              </a:rPr>
              <a:t>kmo@berkeley.edu</a:t>
            </a:r>
            <a:endParaRPr sz="1800"/>
          </a:p>
        </p:txBody>
      </p:sp>
      <p:sp>
        <p:nvSpPr>
          <p:cNvPr id="206" name="Google Shape;206;p19"/>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07" name="Google Shape;207;p19"/>
          <p:cNvPicPr preferRelativeResize="0"/>
          <p:nvPr/>
        </p:nvPicPr>
        <p:blipFill rotWithShape="1">
          <a:blip r:embed="rId7">
            <a:alphaModFix/>
          </a:blip>
          <a:srcRect b="0" l="0" r="0" t="0"/>
          <a:stretch/>
        </p:blipFill>
        <p:spPr>
          <a:xfrm>
            <a:off x="-61086" y="1057104"/>
            <a:ext cx="5275942" cy="52759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Google Shape;213;p20"/>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4" name="Google Shape;214;p20"/>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
        <p:nvSpPr>
          <p:cNvPr id="215" name="Google Shape;215;p20"/>
          <p:cNvSpPr/>
          <p:nvPr/>
        </p:nvSpPr>
        <p:spPr>
          <a:xfrm>
            <a:off x="-43825" y="-76200"/>
            <a:ext cx="1186800" cy="6989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1"/>
          <p:cNvSpPr txBox="1"/>
          <p:nvPr>
            <p:ph type="title"/>
          </p:nvPr>
        </p:nvSpPr>
        <p:spPr>
          <a:xfrm>
            <a:off x="1628775" y="144425"/>
            <a:ext cx="6021900" cy="433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6000"/>
              <a:t>Backup Slides</a:t>
            </a:r>
            <a:endParaRPr sz="6000"/>
          </a:p>
        </p:txBody>
      </p:sp>
      <p:sp>
        <p:nvSpPr>
          <p:cNvPr id="222" name="Google Shape;222;p21"/>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CSV vs. Parquet</a:t>
            </a:r>
            <a:endParaRPr/>
          </a:p>
        </p:txBody>
      </p:sp>
      <p:sp>
        <p:nvSpPr>
          <p:cNvPr id="228" name="Google Shape;228;p22"/>
          <p:cNvSpPr txBox="1"/>
          <p:nvPr>
            <p:ph idx="1" type="body"/>
          </p:nvPr>
        </p:nvSpPr>
        <p:spPr>
          <a:xfrm>
            <a:off x="628649" y="1825625"/>
            <a:ext cx="8215313"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Parquet</a:t>
            </a:r>
            <a:endParaRPr/>
          </a:p>
          <a:p>
            <a:pPr indent="-342900" lvl="1" marL="914400" rtl="0" algn="l">
              <a:lnSpc>
                <a:spcPct val="90000"/>
              </a:lnSpc>
              <a:spcBef>
                <a:spcPts val="500"/>
              </a:spcBef>
              <a:spcAft>
                <a:spcPts val="0"/>
              </a:spcAft>
              <a:buSzPts val="1800"/>
              <a:buChar char="•"/>
            </a:pPr>
            <a:r>
              <a:rPr lang="en-US"/>
              <a:t>designed to more efficiently store columnar data</a:t>
            </a:r>
            <a:endParaRPr/>
          </a:p>
          <a:p>
            <a:pPr indent="-342900" lvl="1" marL="914400" rtl="0" algn="l">
              <a:lnSpc>
                <a:spcPct val="90000"/>
              </a:lnSpc>
              <a:spcBef>
                <a:spcPts val="500"/>
              </a:spcBef>
              <a:spcAft>
                <a:spcPts val="0"/>
              </a:spcAft>
              <a:buSzPts val="1800"/>
              <a:buChar char="•"/>
            </a:pPr>
            <a:r>
              <a:rPr lang="en-US"/>
              <a:t>can be queried more efficiently with SQL</a:t>
            </a:r>
            <a:endParaRPr/>
          </a:p>
          <a:p>
            <a:pPr indent="-342900" lvl="1" marL="914400" rtl="0" algn="l">
              <a:lnSpc>
                <a:spcPct val="90000"/>
              </a:lnSpc>
              <a:spcBef>
                <a:spcPts val="500"/>
              </a:spcBef>
              <a:spcAft>
                <a:spcPts val="0"/>
              </a:spcAft>
              <a:buSzPts val="1800"/>
              <a:buChar char="•"/>
            </a:pPr>
            <a:r>
              <a:rPr lang="en-US"/>
              <a:t>optimized to minimize file I/O and efficiently compresses</a:t>
            </a:r>
            <a:endParaRPr/>
          </a:p>
          <a:p>
            <a:pPr indent="-342900" lvl="1" marL="914400" rtl="0" algn="l">
              <a:lnSpc>
                <a:spcPct val="90000"/>
              </a:lnSpc>
              <a:spcBef>
                <a:spcPts val="500"/>
              </a:spcBef>
              <a:spcAft>
                <a:spcPts val="0"/>
              </a:spcAft>
              <a:buSzPts val="1800"/>
              <a:buChar char="•"/>
            </a:pPr>
            <a:r>
              <a:rPr lang="en-US"/>
              <a:t>computation charges are correspondingly lower as well</a:t>
            </a:r>
            <a:endParaRPr/>
          </a:p>
        </p:txBody>
      </p:sp>
      <p:sp>
        <p:nvSpPr>
          <p:cNvPr id="229" name="Google Shape;229;p22"/>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1628774" y="144462"/>
            <a:ext cx="721518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One-hot Encoding</a:t>
            </a:r>
            <a:endParaRPr/>
          </a:p>
        </p:txBody>
      </p:sp>
      <p:sp>
        <p:nvSpPr>
          <p:cNvPr id="235" name="Google Shape;235;p23"/>
          <p:cNvSpPr txBox="1"/>
          <p:nvPr>
            <p:ph idx="1" type="body"/>
          </p:nvPr>
        </p:nvSpPr>
        <p:spPr>
          <a:xfrm>
            <a:off x="628649" y="1825625"/>
            <a:ext cx="8215313"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Difficult to accurately train model with categorical variables</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Convert categorical data into numerical representations</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Scaling Features – for use with Regularization</a:t>
            </a:r>
            <a:endParaRPr/>
          </a:p>
        </p:txBody>
      </p:sp>
      <p:sp>
        <p:nvSpPr>
          <p:cNvPr id="236" name="Google Shape;236;p23"/>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1628774" y="144462"/>
            <a:ext cx="7215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Alternative(s) Explored</a:t>
            </a:r>
            <a:endParaRPr/>
          </a:p>
        </p:txBody>
      </p:sp>
      <p:sp>
        <p:nvSpPr>
          <p:cNvPr id="243" name="Google Shape;243;p24"/>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44" name="Google Shape;244;p24"/>
          <p:cNvSpPr txBox="1"/>
          <p:nvPr>
            <p:ph idx="1" type="body"/>
          </p:nvPr>
        </p:nvSpPr>
        <p:spPr>
          <a:xfrm>
            <a:off x="628875" y="1550025"/>
            <a:ext cx="8215200" cy="49317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Random Forest</a:t>
            </a:r>
            <a:endParaRPr/>
          </a:p>
          <a:p>
            <a:pPr indent="0" lvl="0" marL="457200" rtl="0" algn="l">
              <a:lnSpc>
                <a:spcPct val="90000"/>
              </a:lnSpc>
              <a:spcBef>
                <a:spcPts val="1000"/>
              </a:spcBef>
              <a:spcAft>
                <a:spcPts val="0"/>
              </a:spcAft>
              <a:buSzPts val="1800"/>
              <a:buNone/>
            </a:pPr>
            <a:r>
              <a:t/>
            </a:r>
            <a:endParaRPr/>
          </a:p>
          <a:p>
            <a:pPr indent="0" lvl="0" marL="45720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Decision Tree</a:t>
            </a:r>
            <a:endParaRPr/>
          </a:p>
        </p:txBody>
      </p:sp>
      <p:pic>
        <p:nvPicPr>
          <p:cNvPr id="245" name="Google Shape;245;p24"/>
          <p:cNvPicPr preferRelativeResize="0"/>
          <p:nvPr/>
        </p:nvPicPr>
        <p:blipFill rotWithShape="1">
          <a:blip r:embed="rId3">
            <a:alphaModFix/>
          </a:blip>
          <a:srcRect b="0" l="0" r="0" t="0"/>
          <a:stretch/>
        </p:blipFill>
        <p:spPr>
          <a:xfrm>
            <a:off x="1330975" y="2157574"/>
            <a:ext cx="4500876" cy="1281650"/>
          </a:xfrm>
          <a:prstGeom prst="rect">
            <a:avLst/>
          </a:prstGeom>
          <a:noFill/>
          <a:ln>
            <a:noFill/>
          </a:ln>
        </p:spPr>
      </p:pic>
      <p:pic>
        <p:nvPicPr>
          <p:cNvPr id="246" name="Google Shape;246;p24"/>
          <p:cNvPicPr preferRelativeResize="0"/>
          <p:nvPr/>
        </p:nvPicPr>
        <p:blipFill rotWithShape="1">
          <a:blip r:embed="rId4">
            <a:alphaModFix/>
          </a:blip>
          <a:srcRect b="0" l="0" r="0" t="0"/>
          <a:stretch/>
        </p:blipFill>
        <p:spPr>
          <a:xfrm>
            <a:off x="1330963" y="4488025"/>
            <a:ext cx="4943475"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3"/>
          <p:cNvSpPr txBox="1"/>
          <p:nvPr>
            <p:ph idx="1" type="body"/>
          </p:nvPr>
        </p:nvSpPr>
        <p:spPr>
          <a:xfrm>
            <a:off x="628650" y="1385975"/>
            <a:ext cx="8215200" cy="52038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Shape</a:t>
            </a:r>
            <a:endParaRPr/>
          </a:p>
          <a:p>
            <a:pPr indent="-342900" lvl="1" marL="914400" rtl="0" algn="l">
              <a:lnSpc>
                <a:spcPct val="90000"/>
              </a:lnSpc>
              <a:spcBef>
                <a:spcPts val="1000"/>
              </a:spcBef>
              <a:spcAft>
                <a:spcPts val="0"/>
              </a:spcAft>
              <a:buSzPts val="1800"/>
              <a:buChar char="•"/>
            </a:pPr>
            <a:r>
              <a:rPr lang="en-US"/>
              <a:t>39 columns, 36,668,287 rows</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26 categorical variables</a:t>
            </a:r>
            <a:endParaRPr/>
          </a:p>
          <a:p>
            <a:pPr indent="-342900" lvl="1" marL="914400" rtl="0" algn="l">
              <a:lnSpc>
                <a:spcPct val="90000"/>
              </a:lnSpc>
              <a:spcBef>
                <a:spcPts val="500"/>
              </a:spcBef>
              <a:spcAft>
                <a:spcPts val="0"/>
              </a:spcAft>
              <a:buSzPts val="1800"/>
              <a:buChar char="•"/>
            </a:pPr>
            <a:r>
              <a:rPr lang="en-US"/>
              <a:t>12</a:t>
            </a:r>
            <a:r>
              <a:rPr lang="en-US" sz="2400"/>
              <a:t> with missing values	 (approx. 46</a:t>
            </a:r>
            <a:r>
              <a:rPr lang="en-US"/>
              <a:t>% of var)</a:t>
            </a:r>
            <a:endParaRPr sz="2400"/>
          </a:p>
          <a:p>
            <a:pPr indent="0" lvl="0" marL="9144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13 numerical variables</a:t>
            </a:r>
            <a:endParaRPr/>
          </a:p>
          <a:p>
            <a:pPr indent="-342900" lvl="1" marL="914400" rtl="0" algn="l">
              <a:lnSpc>
                <a:spcPct val="90000"/>
              </a:lnSpc>
              <a:spcBef>
                <a:spcPts val="1000"/>
              </a:spcBef>
              <a:spcAft>
                <a:spcPts val="0"/>
              </a:spcAft>
              <a:buSzPts val="1800"/>
              <a:buChar char="•"/>
            </a:pPr>
            <a:r>
              <a:rPr lang="en-US"/>
              <a:t>11 with missing values (approx. 85% of var)</a:t>
            </a:r>
            <a:endParaRPr/>
          </a:p>
          <a:p>
            <a:pPr indent="0" lvl="0" marL="0" rtl="0" algn="l">
              <a:lnSpc>
                <a:spcPct val="90000"/>
              </a:lnSpc>
              <a:spcBef>
                <a:spcPts val="1000"/>
              </a:spcBef>
              <a:spcAft>
                <a:spcPts val="0"/>
              </a:spcAft>
              <a:buSzPts val="1800"/>
              <a:buNone/>
            </a:pPr>
            <a:r>
              <a:t/>
            </a:r>
            <a:endParaRPr/>
          </a:p>
        </p:txBody>
      </p:sp>
      <p:sp>
        <p:nvSpPr>
          <p:cNvPr id="51" name="Google Shape;51;p3"/>
          <p:cNvSpPr txBox="1"/>
          <p:nvPr>
            <p:ph idx="12" type="sldNum"/>
          </p:nvPr>
        </p:nvSpPr>
        <p:spPr>
          <a:xfrm>
            <a:off x="6643693"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 name="Google Shape;52;p3"/>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4"/>
          <p:cNvSpPr txBox="1"/>
          <p:nvPr>
            <p:ph idx="1" type="body"/>
          </p:nvPr>
        </p:nvSpPr>
        <p:spPr>
          <a:xfrm>
            <a:off x="628650" y="1152550"/>
            <a:ext cx="8215200" cy="52038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Unique values</a:t>
            </a:r>
            <a:endParaRPr/>
          </a:p>
        </p:txBody>
      </p:sp>
      <p:sp>
        <p:nvSpPr>
          <p:cNvPr id="58" name="Google Shape;58;p4"/>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9" name="Google Shape;59;p4"/>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pic>
        <p:nvPicPr>
          <p:cNvPr id="60" name="Google Shape;60;p4"/>
          <p:cNvPicPr preferRelativeResize="0"/>
          <p:nvPr/>
        </p:nvPicPr>
        <p:blipFill rotWithShape="1">
          <a:blip r:embed="rId3">
            <a:alphaModFix/>
          </a:blip>
          <a:srcRect b="0" l="0" r="0" t="0"/>
          <a:stretch/>
        </p:blipFill>
        <p:spPr>
          <a:xfrm>
            <a:off x="1321312" y="1989600"/>
            <a:ext cx="6829875" cy="4513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g6c497422ab_16_0"/>
          <p:cNvSpPr txBox="1"/>
          <p:nvPr>
            <p:ph idx="1" type="body"/>
          </p:nvPr>
        </p:nvSpPr>
        <p:spPr>
          <a:xfrm>
            <a:off x="628650" y="1178550"/>
            <a:ext cx="8215200" cy="54111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M</a:t>
            </a:r>
            <a:r>
              <a:rPr lang="en-US"/>
              <a:t>ulticollinearity</a:t>
            </a:r>
            <a:endParaRPr/>
          </a:p>
          <a:p>
            <a:pPr indent="0" lvl="0" marL="457200" rtl="0" algn="l">
              <a:lnSpc>
                <a:spcPct val="90000"/>
              </a:lnSpc>
              <a:spcBef>
                <a:spcPts val="1000"/>
              </a:spcBef>
              <a:spcAft>
                <a:spcPts val="0"/>
              </a:spcAft>
              <a:buNone/>
            </a:pPr>
            <a:r>
              <a:t/>
            </a:r>
            <a:endParaRPr/>
          </a:p>
        </p:txBody>
      </p:sp>
      <p:sp>
        <p:nvSpPr>
          <p:cNvPr id="66" name="Google Shape;66;g6c497422ab_16_0"/>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67" name="Google Shape;67;g6c497422ab_16_0"/>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pic>
        <p:nvPicPr>
          <p:cNvPr id="68" name="Google Shape;68;g6c497422ab_16_0"/>
          <p:cNvPicPr preferRelativeResize="0"/>
          <p:nvPr/>
        </p:nvPicPr>
        <p:blipFill>
          <a:blip r:embed="rId3">
            <a:alphaModFix/>
          </a:blip>
          <a:stretch>
            <a:fillRect/>
          </a:stretch>
        </p:blipFill>
        <p:spPr>
          <a:xfrm>
            <a:off x="2540000" y="1825925"/>
            <a:ext cx="5392400" cy="4763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g6c497422ab_16_8"/>
          <p:cNvSpPr txBox="1"/>
          <p:nvPr>
            <p:ph idx="1" type="body"/>
          </p:nvPr>
        </p:nvSpPr>
        <p:spPr>
          <a:xfrm>
            <a:off x="628650" y="1178550"/>
            <a:ext cx="8215200" cy="54111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Convert all variables to categorical</a:t>
            </a:r>
            <a:endParaRPr/>
          </a:p>
          <a:p>
            <a:pPr indent="-342900" lvl="1" marL="914400" rtl="0" algn="l">
              <a:lnSpc>
                <a:spcPct val="90000"/>
              </a:lnSpc>
              <a:spcBef>
                <a:spcPts val="1000"/>
              </a:spcBef>
              <a:spcAft>
                <a:spcPts val="0"/>
              </a:spcAft>
              <a:buSzPts val="1800"/>
              <a:buChar char="•"/>
            </a:pPr>
            <a:r>
              <a:rPr lang="en-US"/>
              <a:t>36M records, but numeric values are all shown to be integers</a:t>
            </a:r>
            <a:endParaRPr/>
          </a:p>
        </p:txBody>
      </p:sp>
      <p:sp>
        <p:nvSpPr>
          <p:cNvPr id="74" name="Google Shape;74;g6c497422ab_16_8"/>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75" name="Google Shape;75;g6c497422ab_16_8"/>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pic>
        <p:nvPicPr>
          <p:cNvPr id="76" name="Google Shape;76;g6c497422ab_16_8"/>
          <p:cNvPicPr preferRelativeResize="0"/>
          <p:nvPr/>
        </p:nvPicPr>
        <p:blipFill rotWithShape="1">
          <a:blip r:embed="rId3">
            <a:alphaModFix/>
          </a:blip>
          <a:srcRect b="-20120" l="0" r="-8365" t="0"/>
          <a:stretch/>
        </p:blipFill>
        <p:spPr>
          <a:xfrm>
            <a:off x="1028150" y="2566450"/>
            <a:ext cx="6001751" cy="2751575"/>
          </a:xfrm>
          <a:prstGeom prst="rect">
            <a:avLst/>
          </a:prstGeom>
          <a:noFill/>
          <a:ln>
            <a:noFill/>
          </a:ln>
        </p:spPr>
      </p:pic>
      <p:pic>
        <p:nvPicPr>
          <p:cNvPr id="77" name="Google Shape;77;g6c497422ab_16_8"/>
          <p:cNvPicPr preferRelativeResize="0"/>
          <p:nvPr/>
        </p:nvPicPr>
        <p:blipFill rotWithShape="1">
          <a:blip r:embed="rId4">
            <a:alphaModFix/>
          </a:blip>
          <a:srcRect b="0" l="0" r="0" t="0"/>
          <a:stretch/>
        </p:blipFill>
        <p:spPr>
          <a:xfrm>
            <a:off x="4178451" y="3359525"/>
            <a:ext cx="4098850" cy="3498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6"/>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sp>
        <p:nvSpPr>
          <p:cNvPr id="83" name="Google Shape;83;p6"/>
          <p:cNvSpPr txBox="1"/>
          <p:nvPr>
            <p:ph idx="1" type="body"/>
          </p:nvPr>
        </p:nvSpPr>
        <p:spPr>
          <a:xfrm>
            <a:off x="628650" y="1239525"/>
            <a:ext cx="8215200" cy="5349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Exclude variables</a:t>
            </a:r>
            <a:endParaRPr/>
          </a:p>
          <a:p>
            <a:pPr indent="-342900" lvl="1" marL="914400" rtl="0" algn="l">
              <a:lnSpc>
                <a:spcPct val="90000"/>
              </a:lnSpc>
              <a:spcBef>
                <a:spcPts val="1000"/>
              </a:spcBef>
              <a:spcAft>
                <a:spcPts val="0"/>
              </a:spcAft>
              <a:buSzPts val="1800"/>
              <a:buChar char="•"/>
            </a:pPr>
            <a:r>
              <a:rPr lang="en-US"/>
              <a:t>provide no valuable info to differentiate between click (1) and no-click (0)</a:t>
            </a:r>
            <a:endParaRPr/>
          </a:p>
          <a:p>
            <a:pPr indent="0" lvl="0" marL="457200" rtl="0" algn="l">
              <a:lnSpc>
                <a:spcPct val="90000"/>
              </a:lnSpc>
              <a:spcBef>
                <a:spcPts val="1000"/>
              </a:spcBef>
              <a:spcAft>
                <a:spcPts val="0"/>
              </a:spcAft>
              <a:buSzPts val="1800"/>
              <a:buNone/>
            </a:pPr>
            <a:r>
              <a:t/>
            </a:r>
            <a:endParaRPr/>
          </a:p>
        </p:txBody>
      </p:sp>
      <p:sp>
        <p:nvSpPr>
          <p:cNvPr id="84" name="Google Shape;84;p6"/>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85" name="Google Shape;85;p6"/>
          <p:cNvPicPr preferRelativeResize="0"/>
          <p:nvPr/>
        </p:nvPicPr>
        <p:blipFill rotWithShape="1">
          <a:blip r:embed="rId3">
            <a:alphaModFix/>
          </a:blip>
          <a:srcRect b="0" l="0" r="0" t="0"/>
          <a:stretch/>
        </p:blipFill>
        <p:spPr>
          <a:xfrm>
            <a:off x="314338" y="3138325"/>
            <a:ext cx="4390386" cy="1325700"/>
          </a:xfrm>
          <a:prstGeom prst="rect">
            <a:avLst/>
          </a:prstGeom>
          <a:noFill/>
          <a:ln>
            <a:noFill/>
          </a:ln>
        </p:spPr>
      </p:pic>
      <p:pic>
        <p:nvPicPr>
          <p:cNvPr id="86" name="Google Shape;86;p6"/>
          <p:cNvPicPr preferRelativeResize="0"/>
          <p:nvPr/>
        </p:nvPicPr>
        <p:blipFill rotWithShape="1">
          <a:blip r:embed="rId4">
            <a:alphaModFix/>
          </a:blip>
          <a:srcRect b="0" l="0" r="0" t="0"/>
          <a:stretch/>
        </p:blipFill>
        <p:spPr>
          <a:xfrm>
            <a:off x="4753625" y="3121851"/>
            <a:ext cx="4390375" cy="1358637"/>
          </a:xfrm>
          <a:prstGeom prst="rect">
            <a:avLst/>
          </a:prstGeom>
          <a:noFill/>
          <a:ln>
            <a:noFill/>
          </a:ln>
        </p:spPr>
      </p:pic>
      <p:pic>
        <p:nvPicPr>
          <p:cNvPr id="87" name="Google Shape;87;p6"/>
          <p:cNvPicPr preferRelativeResize="0"/>
          <p:nvPr/>
        </p:nvPicPr>
        <p:blipFill rotWithShape="1">
          <a:blip r:embed="rId5">
            <a:alphaModFix/>
          </a:blip>
          <a:srcRect b="0" l="0" r="0" t="0"/>
          <a:stretch/>
        </p:blipFill>
        <p:spPr>
          <a:xfrm>
            <a:off x="2561350" y="4802050"/>
            <a:ext cx="4349790" cy="132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7"/>
          <p:cNvSpPr txBox="1"/>
          <p:nvPr>
            <p:ph idx="1" type="body"/>
          </p:nvPr>
        </p:nvSpPr>
        <p:spPr>
          <a:xfrm>
            <a:off x="628650" y="1148075"/>
            <a:ext cx="8215200" cy="5441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Variables with large number of unique values</a:t>
            </a:r>
            <a:endParaRPr/>
          </a:p>
          <a:p>
            <a:pPr indent="-342900" lvl="1" marL="914400" rtl="0" algn="l">
              <a:lnSpc>
                <a:spcPct val="90000"/>
              </a:lnSpc>
              <a:spcBef>
                <a:spcPts val="1000"/>
              </a:spcBef>
              <a:spcAft>
                <a:spcPts val="0"/>
              </a:spcAft>
              <a:buSzPts val="1800"/>
              <a:buChar char="•"/>
            </a:pPr>
            <a:r>
              <a:rPr lang="en-US"/>
              <a:t>Transform - Keep top K unique values and “recode” the rest</a:t>
            </a:r>
            <a:endParaRPr/>
          </a:p>
        </p:txBody>
      </p:sp>
      <p:sp>
        <p:nvSpPr>
          <p:cNvPr id="93" name="Google Shape;93;p7"/>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4" name="Google Shape;94;p7"/>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pic>
        <p:nvPicPr>
          <p:cNvPr id="95" name="Google Shape;95;p7"/>
          <p:cNvPicPr preferRelativeResize="0"/>
          <p:nvPr/>
        </p:nvPicPr>
        <p:blipFill rotWithShape="1">
          <a:blip r:embed="rId3">
            <a:alphaModFix/>
          </a:blip>
          <a:srcRect b="0" l="0" r="0" t="0"/>
          <a:stretch/>
        </p:blipFill>
        <p:spPr>
          <a:xfrm>
            <a:off x="1288950" y="3054227"/>
            <a:ext cx="6894602" cy="353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8"/>
          <p:cNvSpPr txBox="1"/>
          <p:nvPr>
            <p:ph idx="1" type="body"/>
          </p:nvPr>
        </p:nvSpPr>
        <p:spPr>
          <a:xfrm>
            <a:off x="628650" y="1470025"/>
            <a:ext cx="8215200" cy="51195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chemeClr val="dk1"/>
              </a:buClr>
              <a:buSzPts val="1800"/>
              <a:buChar char="•"/>
            </a:pPr>
            <a:r>
              <a:rPr lang="en-US"/>
              <a:t>Impute missing values</a:t>
            </a:r>
            <a:endParaRPr/>
          </a:p>
          <a:p>
            <a:pPr indent="0" lvl="0" marL="457200" rtl="0" algn="l">
              <a:lnSpc>
                <a:spcPct val="90000"/>
              </a:lnSpc>
              <a:spcBef>
                <a:spcPts val="1000"/>
              </a:spcBef>
              <a:spcAft>
                <a:spcPts val="0"/>
              </a:spcAft>
              <a:buSzPts val="1800"/>
              <a:buNone/>
            </a:pPr>
            <a:r>
              <a:t/>
            </a:r>
            <a:endParaRPr sz="2000"/>
          </a:p>
          <a:p>
            <a:pPr indent="-342900" lvl="1" marL="914400" rtl="0" algn="l">
              <a:lnSpc>
                <a:spcPct val="90000"/>
              </a:lnSpc>
              <a:spcBef>
                <a:spcPts val="1000"/>
              </a:spcBef>
              <a:spcAft>
                <a:spcPts val="0"/>
              </a:spcAft>
              <a:buSzPts val="1800"/>
              <a:buChar char="•"/>
            </a:pPr>
            <a:r>
              <a:rPr lang="en-US"/>
              <a:t>impute the most common instance since all are categorical feature</a:t>
            </a:r>
            <a:endParaRPr/>
          </a:p>
          <a:p>
            <a:pPr indent="0" lvl="0" marL="914400" rtl="0" algn="l">
              <a:lnSpc>
                <a:spcPct val="90000"/>
              </a:lnSpc>
              <a:spcBef>
                <a:spcPts val="1000"/>
              </a:spcBef>
              <a:spcAft>
                <a:spcPts val="0"/>
              </a:spcAft>
              <a:buSzPts val="1800"/>
              <a:buNone/>
            </a:pPr>
            <a:r>
              <a:t/>
            </a:r>
            <a:endParaRPr sz="2000"/>
          </a:p>
          <a:p>
            <a:pPr indent="-342900" lvl="1" marL="914400" rtl="0" algn="l">
              <a:lnSpc>
                <a:spcPct val="90000"/>
              </a:lnSpc>
              <a:spcBef>
                <a:spcPts val="1000"/>
              </a:spcBef>
              <a:spcAft>
                <a:spcPts val="0"/>
              </a:spcAft>
              <a:buSzPts val="1800"/>
              <a:buChar char="•"/>
            </a:pPr>
            <a:r>
              <a:rPr lang="en-US"/>
              <a:t>If </a:t>
            </a:r>
            <a:r>
              <a:rPr b="1" i="1" lang="en-US"/>
              <a:t>test data</a:t>
            </a:r>
            <a:r>
              <a:rPr lang="en-US"/>
              <a:t> has unseen categorical values</a:t>
            </a:r>
            <a:endParaRPr/>
          </a:p>
          <a:p>
            <a:pPr indent="-342900" lvl="2" marL="1371600" rtl="0" algn="l">
              <a:lnSpc>
                <a:spcPct val="90000"/>
              </a:lnSpc>
              <a:spcBef>
                <a:spcPts val="1000"/>
              </a:spcBef>
              <a:spcAft>
                <a:spcPts val="0"/>
              </a:spcAft>
              <a:buSzPts val="1800"/>
              <a:buChar char="•"/>
            </a:pPr>
            <a:r>
              <a:rPr lang="en-US"/>
              <a:t>will replace with the empty string and allow the impute function to fill these values</a:t>
            </a:r>
            <a:endParaRPr/>
          </a:p>
        </p:txBody>
      </p:sp>
      <p:sp>
        <p:nvSpPr>
          <p:cNvPr id="101" name="Google Shape;101;p8"/>
          <p:cNvSpPr txBox="1"/>
          <p:nvPr>
            <p:ph idx="12" type="sldNum"/>
          </p:nvPr>
        </p:nvSpPr>
        <p:spPr>
          <a:xfrm>
            <a:off x="6643693"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2" name="Google Shape;102;p8"/>
          <p:cNvSpPr txBox="1"/>
          <p:nvPr>
            <p:ph type="title"/>
          </p:nvPr>
        </p:nvSpPr>
        <p:spPr>
          <a:xfrm>
            <a:off x="1628550" y="286678"/>
            <a:ext cx="7215300" cy="102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EDA: </a:t>
            </a:r>
            <a:r>
              <a:rPr lang="en-US" sz="3700"/>
              <a:t>Understanding our data</a:t>
            </a:r>
            <a:endParaRPr sz="37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2019-07-31T05:34:57Z</dcterms:created>
  <dc:creator>Thanh Le</dc:creator>
</cp:coreProperties>
</file>